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68" r:id="rId2"/>
    <p:sldId id="259" r:id="rId3"/>
    <p:sldId id="279" r:id="rId4"/>
    <p:sldId id="285" r:id="rId5"/>
    <p:sldId id="287" r:id="rId6"/>
    <p:sldId id="340" r:id="rId7"/>
    <p:sldId id="289" r:id="rId8"/>
    <p:sldId id="290" r:id="rId9"/>
    <p:sldId id="337" r:id="rId10"/>
    <p:sldId id="291" r:id="rId11"/>
    <p:sldId id="321" r:id="rId12"/>
    <p:sldId id="322" r:id="rId13"/>
    <p:sldId id="323" r:id="rId14"/>
    <p:sldId id="307" r:id="rId15"/>
    <p:sldId id="309" r:id="rId16"/>
    <p:sldId id="304" r:id="rId17"/>
    <p:sldId id="301" r:id="rId18"/>
    <p:sldId id="326" r:id="rId19"/>
    <p:sldId id="327" r:id="rId20"/>
    <p:sldId id="328" r:id="rId21"/>
    <p:sldId id="329" r:id="rId22"/>
    <p:sldId id="341" r:id="rId23"/>
    <p:sldId id="335" r:id="rId24"/>
    <p:sldId id="331" r:id="rId25"/>
    <p:sldId id="332" r:id="rId26"/>
    <p:sldId id="333" r:id="rId27"/>
    <p:sldId id="339" r:id="rId28"/>
    <p:sldId id="334" r:id="rId29"/>
    <p:sldId id="330" r:id="rId30"/>
    <p:sldId id="336" r:id="rId31"/>
    <p:sldId id="272" r:id="rId3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6121" autoAdjust="0"/>
  </p:normalViewPr>
  <p:slideViewPr>
    <p:cSldViewPr snapToGrid="0" showGuides="1">
      <p:cViewPr varScale="1">
        <p:scale>
          <a:sx n="128" d="100"/>
          <a:sy n="128" d="100"/>
        </p:scale>
        <p:origin x="564" y="120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176F34-11F6-47D8-819D-FE112E901EC1}" type="doc">
      <dgm:prSet loTypeId="urn:microsoft.com/office/officeart/2005/8/layout/cycle2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64D2C9E-F95D-43F0-AD9B-4E0FBB7C2211}">
      <dgm:prSet phldrT="[Text]"/>
      <dgm:spPr>
        <a:xfrm>
          <a:off x="1367176" y="401"/>
          <a:ext cx="957113" cy="95711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A</a:t>
          </a:r>
        </a:p>
      </dgm:t>
    </dgm:pt>
    <dgm:pt modelId="{E874AB47-F20A-4270-865E-B3102FA039B5}" type="parTrans" cxnId="{5359166E-6D3B-488F-8D2E-AE260A103E8B}">
      <dgm:prSet/>
      <dgm:spPr/>
      <dgm:t>
        <a:bodyPr/>
        <a:lstStyle/>
        <a:p>
          <a:endParaRPr lang="en-US"/>
        </a:p>
      </dgm:t>
    </dgm:pt>
    <dgm:pt modelId="{1CD766EA-91A6-4F6E-86D3-37EAB6102257}" type="sibTrans" cxnId="{5359166E-6D3B-488F-8D2E-AE260A103E8B}">
      <dgm:prSet/>
      <dgm:spPr>
        <a:xfrm rot="3600000">
          <a:off x="2074242" y="751125"/>
          <a:ext cx="253689" cy="686646"/>
        </a:xfrm>
        <a:prstGeom prst="rightArrow">
          <a:avLst>
            <a:gd name="adj1" fmla="val 60000"/>
            <a:gd name="adj2" fmla="val 50000"/>
          </a:avLst>
        </a:prstGeom>
        <a:solidFill>
          <a:srgbClr val="ED7D31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1</a:t>
          </a:r>
        </a:p>
      </dgm:t>
    </dgm:pt>
    <dgm:pt modelId="{A6B0AF28-4208-4688-A89B-22653EC0FD6E}">
      <dgm:prSet phldrT="[Text]"/>
      <dgm:spPr>
        <a:xfrm>
          <a:off x="2085063" y="1243818"/>
          <a:ext cx="957113" cy="95711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B</a:t>
          </a:r>
        </a:p>
      </dgm:t>
    </dgm:pt>
    <dgm:pt modelId="{CB05E14D-0E16-4696-925B-9036B56DD8E0}" type="parTrans" cxnId="{87057EAD-2E8A-43C4-94D3-DA831679008F}">
      <dgm:prSet/>
      <dgm:spPr/>
      <dgm:t>
        <a:bodyPr/>
        <a:lstStyle/>
        <a:p>
          <a:endParaRPr lang="en-US"/>
        </a:p>
      </dgm:t>
    </dgm:pt>
    <dgm:pt modelId="{E4A244FB-B1DD-41A4-8A36-4562E61F0ECC}" type="sibTrans" cxnId="{87057EAD-2E8A-43C4-94D3-DA831679008F}">
      <dgm:prSet/>
      <dgm:spPr>
        <a:xfrm rot="10800000">
          <a:off x="1726068" y="1560861"/>
          <a:ext cx="253689" cy="323025"/>
        </a:xfrm>
        <a:prstGeom prst="rightArrow">
          <a:avLst>
            <a:gd name="adj1" fmla="val 60000"/>
            <a:gd name="adj2" fmla="val 50000"/>
          </a:avLst>
        </a:prstGeom>
        <a:solidFill>
          <a:srgbClr val="ED7D31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2</a:t>
          </a:r>
        </a:p>
      </dgm:t>
    </dgm:pt>
    <dgm:pt modelId="{18982392-6199-4289-B86B-B22AC2073627}">
      <dgm:prSet phldrT="[Text]"/>
      <dgm:spPr>
        <a:xfrm>
          <a:off x="649289" y="1243818"/>
          <a:ext cx="957113" cy="95711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C</a:t>
          </a:r>
        </a:p>
      </dgm:t>
    </dgm:pt>
    <dgm:pt modelId="{9BF8AAED-F4A0-46EF-A74E-5EAC93D9300A}" type="parTrans" cxnId="{34811905-BC84-4633-BA0B-47C17C8052AB}">
      <dgm:prSet/>
      <dgm:spPr/>
      <dgm:t>
        <a:bodyPr/>
        <a:lstStyle/>
        <a:p>
          <a:endParaRPr lang="en-US"/>
        </a:p>
      </dgm:t>
    </dgm:pt>
    <dgm:pt modelId="{BC16E994-FF74-40E7-9918-53CB3617F7A3}" type="sibTrans" cxnId="{34811905-BC84-4633-BA0B-47C17C8052AB}">
      <dgm:prSet/>
      <dgm:spPr>
        <a:xfrm rot="18000000">
          <a:off x="1356355" y="915116"/>
          <a:ext cx="253689" cy="383535"/>
        </a:xfrm>
        <a:prstGeom prst="rightArrow">
          <a:avLst>
            <a:gd name="adj1" fmla="val 60000"/>
            <a:gd name="adj2" fmla="val 50000"/>
          </a:avLst>
        </a:prstGeom>
        <a:solidFill>
          <a:srgbClr val="ED7D31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4</a:t>
          </a:r>
        </a:p>
      </dgm:t>
    </dgm:pt>
    <dgm:pt modelId="{201D1C25-D4C9-4296-880B-1E1B7EFAA49B}" type="pres">
      <dgm:prSet presAssocID="{1D176F34-11F6-47D8-819D-FE112E901EC1}" presName="cycle" presStyleCnt="0">
        <dgm:presLayoutVars>
          <dgm:dir/>
          <dgm:resizeHandles val="exact"/>
        </dgm:presLayoutVars>
      </dgm:prSet>
      <dgm:spPr/>
    </dgm:pt>
    <dgm:pt modelId="{B25E3392-3498-41C2-821E-8BFCE7E28C90}" type="pres">
      <dgm:prSet presAssocID="{E64D2C9E-F95D-43F0-AD9B-4E0FBB7C2211}" presName="node" presStyleLbl="node1" presStyleIdx="0" presStyleCnt="3">
        <dgm:presLayoutVars>
          <dgm:bulletEnabled val="1"/>
        </dgm:presLayoutVars>
      </dgm:prSet>
      <dgm:spPr/>
    </dgm:pt>
    <dgm:pt modelId="{89783B2E-A0E1-4094-8B5C-D0DE58080FA2}" type="pres">
      <dgm:prSet presAssocID="{1CD766EA-91A6-4F6E-86D3-37EAB6102257}" presName="sibTrans" presStyleLbl="sibTrans2D1" presStyleIdx="0" presStyleCnt="3" custScaleY="212567"/>
      <dgm:spPr/>
    </dgm:pt>
    <dgm:pt modelId="{CA55097B-E71F-42F8-A6F4-20FC74AA9BAA}" type="pres">
      <dgm:prSet presAssocID="{1CD766EA-91A6-4F6E-86D3-37EAB6102257}" presName="connectorText" presStyleLbl="sibTrans2D1" presStyleIdx="0" presStyleCnt="3"/>
      <dgm:spPr/>
    </dgm:pt>
    <dgm:pt modelId="{339B0873-F987-4C92-919B-254E77DFC2B1}" type="pres">
      <dgm:prSet presAssocID="{A6B0AF28-4208-4688-A89B-22653EC0FD6E}" presName="node" presStyleLbl="node1" presStyleIdx="1" presStyleCnt="3">
        <dgm:presLayoutVars>
          <dgm:bulletEnabled val="1"/>
        </dgm:presLayoutVars>
      </dgm:prSet>
      <dgm:spPr/>
    </dgm:pt>
    <dgm:pt modelId="{CD0415AA-2C85-4A59-A4EE-9CA6F8AD0868}" type="pres">
      <dgm:prSet presAssocID="{E4A244FB-B1DD-41A4-8A36-4562E61F0ECC}" presName="sibTrans" presStyleLbl="sibTrans2D1" presStyleIdx="1" presStyleCnt="3"/>
      <dgm:spPr/>
    </dgm:pt>
    <dgm:pt modelId="{C227D028-06C2-42C3-A7DA-3A0918CF2545}" type="pres">
      <dgm:prSet presAssocID="{E4A244FB-B1DD-41A4-8A36-4562E61F0ECC}" presName="connectorText" presStyleLbl="sibTrans2D1" presStyleIdx="1" presStyleCnt="3"/>
      <dgm:spPr/>
    </dgm:pt>
    <dgm:pt modelId="{CEFCC3F6-0FCE-4754-A7BE-E543F7526903}" type="pres">
      <dgm:prSet presAssocID="{18982392-6199-4289-B86B-B22AC2073627}" presName="node" presStyleLbl="node1" presStyleIdx="2" presStyleCnt="3">
        <dgm:presLayoutVars>
          <dgm:bulletEnabled val="1"/>
        </dgm:presLayoutVars>
      </dgm:prSet>
      <dgm:spPr/>
    </dgm:pt>
    <dgm:pt modelId="{160E7A66-DC02-4848-AE3C-F4946AE52B29}" type="pres">
      <dgm:prSet presAssocID="{BC16E994-FF74-40E7-9918-53CB3617F7A3}" presName="sibTrans" presStyleLbl="sibTrans2D1" presStyleIdx="2" presStyleCnt="3" custScaleY="118732"/>
      <dgm:spPr/>
    </dgm:pt>
    <dgm:pt modelId="{2825C12A-306E-4CC7-800A-1FEDEE14EA50}" type="pres">
      <dgm:prSet presAssocID="{BC16E994-FF74-40E7-9918-53CB3617F7A3}" presName="connectorText" presStyleLbl="sibTrans2D1" presStyleIdx="2" presStyleCnt="3"/>
      <dgm:spPr/>
    </dgm:pt>
  </dgm:ptLst>
  <dgm:cxnLst>
    <dgm:cxn modelId="{34811905-BC84-4633-BA0B-47C17C8052AB}" srcId="{1D176F34-11F6-47D8-819D-FE112E901EC1}" destId="{18982392-6199-4289-B86B-B22AC2073627}" srcOrd="2" destOrd="0" parTransId="{9BF8AAED-F4A0-46EF-A74E-5EAC93D9300A}" sibTransId="{BC16E994-FF74-40E7-9918-53CB3617F7A3}"/>
    <dgm:cxn modelId="{2978181C-2626-4B47-BAE2-D670CA825BFB}" type="presOf" srcId="{1CD766EA-91A6-4F6E-86D3-37EAB6102257}" destId="{89783B2E-A0E1-4094-8B5C-D0DE58080FA2}" srcOrd="0" destOrd="0" presId="urn:microsoft.com/office/officeart/2005/8/layout/cycle2"/>
    <dgm:cxn modelId="{5B0CA229-2013-4206-A767-8098D68449DF}" type="presOf" srcId="{E64D2C9E-F95D-43F0-AD9B-4E0FBB7C2211}" destId="{B25E3392-3498-41C2-821E-8BFCE7E28C90}" srcOrd="0" destOrd="0" presId="urn:microsoft.com/office/officeart/2005/8/layout/cycle2"/>
    <dgm:cxn modelId="{7497DC29-077D-4B61-BF0E-577BACD774AA}" type="presOf" srcId="{E4A244FB-B1DD-41A4-8A36-4562E61F0ECC}" destId="{C227D028-06C2-42C3-A7DA-3A0918CF2545}" srcOrd="1" destOrd="0" presId="urn:microsoft.com/office/officeart/2005/8/layout/cycle2"/>
    <dgm:cxn modelId="{1421113C-9857-4D58-8F9E-E394F608AB69}" type="presOf" srcId="{BC16E994-FF74-40E7-9918-53CB3617F7A3}" destId="{160E7A66-DC02-4848-AE3C-F4946AE52B29}" srcOrd="0" destOrd="0" presId="urn:microsoft.com/office/officeart/2005/8/layout/cycle2"/>
    <dgm:cxn modelId="{5359166E-6D3B-488F-8D2E-AE260A103E8B}" srcId="{1D176F34-11F6-47D8-819D-FE112E901EC1}" destId="{E64D2C9E-F95D-43F0-AD9B-4E0FBB7C2211}" srcOrd="0" destOrd="0" parTransId="{E874AB47-F20A-4270-865E-B3102FA039B5}" sibTransId="{1CD766EA-91A6-4F6E-86D3-37EAB6102257}"/>
    <dgm:cxn modelId="{07B0416E-FBC5-4365-91FC-439B273EAB91}" type="presOf" srcId="{1CD766EA-91A6-4F6E-86D3-37EAB6102257}" destId="{CA55097B-E71F-42F8-A6F4-20FC74AA9BAA}" srcOrd="1" destOrd="0" presId="urn:microsoft.com/office/officeart/2005/8/layout/cycle2"/>
    <dgm:cxn modelId="{7EB88670-BD3E-4E1B-A660-8CE818914C52}" type="presOf" srcId="{A6B0AF28-4208-4688-A89B-22653EC0FD6E}" destId="{339B0873-F987-4C92-919B-254E77DFC2B1}" srcOrd="0" destOrd="0" presId="urn:microsoft.com/office/officeart/2005/8/layout/cycle2"/>
    <dgm:cxn modelId="{6E430875-21C9-4CF7-A9B3-B9DEF4CC7C43}" type="presOf" srcId="{BC16E994-FF74-40E7-9918-53CB3617F7A3}" destId="{2825C12A-306E-4CC7-800A-1FEDEE14EA50}" srcOrd="1" destOrd="0" presId="urn:microsoft.com/office/officeart/2005/8/layout/cycle2"/>
    <dgm:cxn modelId="{9E2DBB78-7FB5-40E9-AF48-13E0E37E3D53}" type="presOf" srcId="{E4A244FB-B1DD-41A4-8A36-4562E61F0ECC}" destId="{CD0415AA-2C85-4A59-A4EE-9CA6F8AD0868}" srcOrd="0" destOrd="0" presId="urn:microsoft.com/office/officeart/2005/8/layout/cycle2"/>
    <dgm:cxn modelId="{BBD012A8-7F41-4D2A-9BC6-C3349EAF62CE}" type="presOf" srcId="{1D176F34-11F6-47D8-819D-FE112E901EC1}" destId="{201D1C25-D4C9-4296-880B-1E1B7EFAA49B}" srcOrd="0" destOrd="0" presId="urn:microsoft.com/office/officeart/2005/8/layout/cycle2"/>
    <dgm:cxn modelId="{87057EAD-2E8A-43C4-94D3-DA831679008F}" srcId="{1D176F34-11F6-47D8-819D-FE112E901EC1}" destId="{A6B0AF28-4208-4688-A89B-22653EC0FD6E}" srcOrd="1" destOrd="0" parTransId="{CB05E14D-0E16-4696-925B-9036B56DD8E0}" sibTransId="{E4A244FB-B1DD-41A4-8A36-4562E61F0ECC}"/>
    <dgm:cxn modelId="{2AD7E5C9-025A-4455-B9BC-341876F743F9}" type="presOf" srcId="{18982392-6199-4289-B86B-B22AC2073627}" destId="{CEFCC3F6-0FCE-4754-A7BE-E543F7526903}" srcOrd="0" destOrd="0" presId="urn:microsoft.com/office/officeart/2005/8/layout/cycle2"/>
    <dgm:cxn modelId="{7A8C2DEB-19D8-48D7-B8C8-C31EB9CA7F77}" type="presParOf" srcId="{201D1C25-D4C9-4296-880B-1E1B7EFAA49B}" destId="{B25E3392-3498-41C2-821E-8BFCE7E28C90}" srcOrd="0" destOrd="0" presId="urn:microsoft.com/office/officeart/2005/8/layout/cycle2"/>
    <dgm:cxn modelId="{DC3DCD12-2D76-44B5-B66F-11D31EDE47C3}" type="presParOf" srcId="{201D1C25-D4C9-4296-880B-1E1B7EFAA49B}" destId="{89783B2E-A0E1-4094-8B5C-D0DE58080FA2}" srcOrd="1" destOrd="0" presId="urn:microsoft.com/office/officeart/2005/8/layout/cycle2"/>
    <dgm:cxn modelId="{4F9B92A9-9671-4189-8EF5-C747F45A52D8}" type="presParOf" srcId="{89783B2E-A0E1-4094-8B5C-D0DE58080FA2}" destId="{CA55097B-E71F-42F8-A6F4-20FC74AA9BAA}" srcOrd="0" destOrd="0" presId="urn:microsoft.com/office/officeart/2005/8/layout/cycle2"/>
    <dgm:cxn modelId="{BC1EFD5E-D398-46DD-9BC0-9D48252002B5}" type="presParOf" srcId="{201D1C25-D4C9-4296-880B-1E1B7EFAA49B}" destId="{339B0873-F987-4C92-919B-254E77DFC2B1}" srcOrd="2" destOrd="0" presId="urn:microsoft.com/office/officeart/2005/8/layout/cycle2"/>
    <dgm:cxn modelId="{CC46ECB4-45E4-410B-8E49-D0F545019D75}" type="presParOf" srcId="{201D1C25-D4C9-4296-880B-1E1B7EFAA49B}" destId="{CD0415AA-2C85-4A59-A4EE-9CA6F8AD0868}" srcOrd="3" destOrd="0" presId="urn:microsoft.com/office/officeart/2005/8/layout/cycle2"/>
    <dgm:cxn modelId="{DFA057C7-21A8-4121-ABC1-91F98373AC68}" type="presParOf" srcId="{CD0415AA-2C85-4A59-A4EE-9CA6F8AD0868}" destId="{C227D028-06C2-42C3-A7DA-3A0918CF2545}" srcOrd="0" destOrd="0" presId="urn:microsoft.com/office/officeart/2005/8/layout/cycle2"/>
    <dgm:cxn modelId="{271E5221-7A61-494E-9BA4-89AC128C3A71}" type="presParOf" srcId="{201D1C25-D4C9-4296-880B-1E1B7EFAA49B}" destId="{CEFCC3F6-0FCE-4754-A7BE-E543F7526903}" srcOrd="4" destOrd="0" presId="urn:microsoft.com/office/officeart/2005/8/layout/cycle2"/>
    <dgm:cxn modelId="{14525845-BD54-42DE-BD19-1F50AF3AEB02}" type="presParOf" srcId="{201D1C25-D4C9-4296-880B-1E1B7EFAA49B}" destId="{160E7A66-DC02-4848-AE3C-F4946AE52B29}" srcOrd="5" destOrd="0" presId="urn:microsoft.com/office/officeart/2005/8/layout/cycle2"/>
    <dgm:cxn modelId="{722E1957-F6B1-4772-8742-656F8AE13DBC}" type="presParOf" srcId="{160E7A66-DC02-4848-AE3C-F4946AE52B29}" destId="{2825C12A-306E-4CC7-800A-1FEDEE14EA5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5E3392-3498-41C2-821E-8BFCE7E28C90}">
      <dsp:nvSpPr>
        <dsp:cNvPr id="0" name=""/>
        <dsp:cNvSpPr/>
      </dsp:nvSpPr>
      <dsp:spPr>
        <a:xfrm>
          <a:off x="1367176" y="401"/>
          <a:ext cx="957113" cy="95711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A</a:t>
          </a:r>
        </a:p>
      </dsp:txBody>
      <dsp:txXfrm>
        <a:off x="1507342" y="140567"/>
        <a:ext cx="676781" cy="676781"/>
      </dsp:txXfrm>
    </dsp:sp>
    <dsp:sp modelId="{89783B2E-A0E1-4094-8B5C-D0DE58080FA2}">
      <dsp:nvSpPr>
        <dsp:cNvPr id="0" name=""/>
        <dsp:cNvSpPr/>
      </dsp:nvSpPr>
      <dsp:spPr>
        <a:xfrm rot="3600000">
          <a:off x="2074242" y="751125"/>
          <a:ext cx="253689" cy="686646"/>
        </a:xfrm>
        <a:prstGeom prst="rightArrow">
          <a:avLst>
            <a:gd name="adj1" fmla="val 60000"/>
            <a:gd name="adj2" fmla="val 50000"/>
          </a:avLst>
        </a:prstGeom>
        <a:solidFill>
          <a:srgbClr val="ED7D31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1</a:t>
          </a:r>
        </a:p>
      </dsp:txBody>
      <dsp:txXfrm>
        <a:off x="2093269" y="855499"/>
        <a:ext cx="177582" cy="411988"/>
      </dsp:txXfrm>
    </dsp:sp>
    <dsp:sp modelId="{339B0873-F987-4C92-919B-254E77DFC2B1}">
      <dsp:nvSpPr>
        <dsp:cNvPr id="0" name=""/>
        <dsp:cNvSpPr/>
      </dsp:nvSpPr>
      <dsp:spPr>
        <a:xfrm>
          <a:off x="2085063" y="1243818"/>
          <a:ext cx="957113" cy="95711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B</a:t>
          </a:r>
        </a:p>
      </dsp:txBody>
      <dsp:txXfrm>
        <a:off x="2225229" y="1383984"/>
        <a:ext cx="676781" cy="676781"/>
      </dsp:txXfrm>
    </dsp:sp>
    <dsp:sp modelId="{CD0415AA-2C85-4A59-A4EE-9CA6F8AD0868}">
      <dsp:nvSpPr>
        <dsp:cNvPr id="0" name=""/>
        <dsp:cNvSpPr/>
      </dsp:nvSpPr>
      <dsp:spPr>
        <a:xfrm rot="10800000">
          <a:off x="1726068" y="1560861"/>
          <a:ext cx="253689" cy="323025"/>
        </a:xfrm>
        <a:prstGeom prst="rightArrow">
          <a:avLst>
            <a:gd name="adj1" fmla="val 60000"/>
            <a:gd name="adj2" fmla="val 50000"/>
          </a:avLst>
        </a:prstGeom>
        <a:solidFill>
          <a:srgbClr val="ED7D31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2</a:t>
          </a:r>
        </a:p>
      </dsp:txBody>
      <dsp:txXfrm rot="10800000">
        <a:off x="1802175" y="1625466"/>
        <a:ext cx="177582" cy="193815"/>
      </dsp:txXfrm>
    </dsp:sp>
    <dsp:sp modelId="{CEFCC3F6-0FCE-4754-A7BE-E543F7526903}">
      <dsp:nvSpPr>
        <dsp:cNvPr id="0" name=""/>
        <dsp:cNvSpPr/>
      </dsp:nvSpPr>
      <dsp:spPr>
        <a:xfrm>
          <a:off x="649289" y="1243818"/>
          <a:ext cx="957113" cy="95711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C</a:t>
          </a:r>
        </a:p>
      </dsp:txBody>
      <dsp:txXfrm>
        <a:off x="789455" y="1383984"/>
        <a:ext cx="676781" cy="676781"/>
      </dsp:txXfrm>
    </dsp:sp>
    <dsp:sp modelId="{160E7A66-DC02-4848-AE3C-F4946AE52B29}">
      <dsp:nvSpPr>
        <dsp:cNvPr id="0" name=""/>
        <dsp:cNvSpPr/>
      </dsp:nvSpPr>
      <dsp:spPr>
        <a:xfrm rot="18000000">
          <a:off x="1356355" y="915116"/>
          <a:ext cx="253689" cy="383535"/>
        </a:xfrm>
        <a:prstGeom prst="rightArrow">
          <a:avLst>
            <a:gd name="adj1" fmla="val 60000"/>
            <a:gd name="adj2" fmla="val 50000"/>
          </a:avLst>
        </a:prstGeom>
        <a:solidFill>
          <a:srgbClr val="ED7D31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4</a:t>
          </a:r>
        </a:p>
      </dsp:txBody>
      <dsp:txXfrm>
        <a:off x="1375382" y="1024778"/>
        <a:ext cx="177582" cy="230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15/10/2022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704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630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853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765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900" b="0" i="0" u="none" strike="noStrike" baseline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02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50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665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240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164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035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611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endParaRPr lang="en-US" sz="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660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795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96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797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147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87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34.png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35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2.svg"/><Relationship Id="rId3" Type="http://schemas.openxmlformats.org/officeDocument/2006/relationships/image" Target="../media/image34.png"/><Relationship Id="rId7" Type="http://schemas.openxmlformats.org/officeDocument/2006/relationships/image" Target="../media/image54.png"/><Relationship Id="rId12" Type="http://schemas.openxmlformats.org/officeDocument/2006/relationships/image" Target="../media/image61.png"/><Relationship Id="rId2" Type="http://schemas.openxmlformats.org/officeDocument/2006/relationships/image" Target="../media/image33.png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1" Type="http://schemas.openxmlformats.org/officeDocument/2006/relationships/image" Target="../media/image60.png"/><Relationship Id="rId5" Type="http://schemas.openxmlformats.org/officeDocument/2006/relationships/image" Target="../media/image52.png"/><Relationship Id="rId15" Type="http://schemas.openxmlformats.org/officeDocument/2006/relationships/image" Target="../media/image64.png"/><Relationship Id="rId10" Type="http://schemas.openxmlformats.org/officeDocument/2006/relationships/image" Target="../media/image57.svg"/><Relationship Id="rId4" Type="http://schemas.openxmlformats.org/officeDocument/2006/relationships/image" Target="../media/image35.png"/><Relationship Id="rId9" Type="http://schemas.openxmlformats.org/officeDocument/2006/relationships/image" Target="../media/image56.png"/><Relationship Id="rId1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000" dirty="0"/>
              <a:t>Investigating frameworks for integration and orchestration</a:t>
            </a:r>
            <a:br>
              <a:rPr lang="en-GB" sz="2000" dirty="0"/>
            </a:br>
            <a:r>
              <a:rPr lang="en-GB" sz="2000" dirty="0"/>
              <a:t>—a case study on a microbrewery digital twin</a:t>
            </a:r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Graduation Project,  31-10-2022</a:t>
            </a:r>
          </a:p>
          <a:p>
            <a:endParaRPr lang="en-GB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Ander Lee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Department of Mathematics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b="1" dirty="0"/>
              <a:t>Microbrewery</a:t>
            </a:r>
            <a:br>
              <a:rPr lang="en-GB" sz="2700" b="1" dirty="0"/>
            </a:br>
            <a:endParaRPr lang="en-GB" sz="2700" b="1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>
          <a:xfrm>
            <a:off x="755650" y="1295401"/>
            <a:ext cx="5015563" cy="2933700"/>
          </a:xfrm>
        </p:spPr>
        <p:txBody>
          <a:bodyPr/>
          <a:lstStyle/>
          <a:p>
            <a:pPr lvl="2"/>
            <a:r>
              <a:rPr lang="en-GB" dirty="0"/>
              <a:t>Process states are </a:t>
            </a:r>
            <a:r>
              <a:rPr lang="en-GB" b="1" dirty="0"/>
              <a:t>easy to observe</a:t>
            </a:r>
            <a:r>
              <a:rPr lang="en-GB" dirty="0"/>
              <a:t>, e.g., temperature.</a:t>
            </a:r>
          </a:p>
          <a:p>
            <a:pPr lvl="2"/>
            <a:r>
              <a:rPr lang="en-GB" dirty="0"/>
              <a:t>Conditions are </a:t>
            </a:r>
            <a:r>
              <a:rPr lang="en-GB" b="1" dirty="0"/>
              <a:t>relatively mild</a:t>
            </a:r>
            <a:r>
              <a:rPr lang="en-GB" dirty="0"/>
              <a:t>, i.e., low temperature, medium pressure.</a:t>
            </a:r>
          </a:p>
          <a:p>
            <a:pPr lvl="2"/>
            <a:r>
              <a:rPr lang="en-GB" dirty="0"/>
              <a:t>Well studied phenomena ⇒ </a:t>
            </a:r>
            <a:r>
              <a:rPr lang="en-GB" b="1" dirty="0"/>
              <a:t>simple to build</a:t>
            </a:r>
          </a:p>
          <a:p>
            <a:pPr lvl="2"/>
            <a:r>
              <a:rPr lang="en-GB" dirty="0"/>
              <a:t>Various modelling tools used for the fermentation process ⇒ </a:t>
            </a:r>
            <a:r>
              <a:rPr lang="en-GB" b="1" dirty="0"/>
              <a:t>I&amp;O frameworks</a:t>
            </a:r>
          </a:p>
          <a:p>
            <a:pPr lvl="2"/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8" name="Picture Placeholder 7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2DB09D06-02A8-4C4B-9749-1BDB83DA8F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0"/>
          <a:stretch/>
        </p:blipFill>
        <p:spPr>
          <a:xfrm>
            <a:off x="6046788" y="0"/>
            <a:ext cx="3097212" cy="4567238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ED5208-1F94-4BB1-B78C-BE0664D5A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92" b="19705"/>
          <a:stretch/>
        </p:blipFill>
        <p:spPr>
          <a:xfrm>
            <a:off x="910069" y="3002791"/>
            <a:ext cx="4374288" cy="13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44CB-EAF9-4037-84E8-285CF964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2302231"/>
            <a:ext cx="7556500" cy="539038"/>
          </a:xfrm>
        </p:spPr>
        <p:txBody>
          <a:bodyPr/>
          <a:lstStyle/>
          <a:p>
            <a:r>
              <a:rPr lang="en-US" dirty="0"/>
              <a:t>Methodology &amp;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CF768-5D15-4592-8B1A-F10119AB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Methodology &amp; design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FAD28-C021-4029-AAF2-3435AD88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25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37D1-5EB8-4BAF-A736-FD71C07C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architecture 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A77C-7F61-4267-A5F0-D2B7CFCE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Methodology &amp; design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8EA7A-B0B4-47A7-9C39-C2B3257E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 dirty="0"/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94C716-C33A-4B0A-8A63-81673C920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16" y="1057749"/>
            <a:ext cx="5947717" cy="3359670"/>
          </a:xfrm>
        </p:spPr>
      </p:pic>
    </p:spTree>
    <p:extLst>
      <p:ext uri="{BB962C8B-B14F-4D97-AF65-F5344CB8AC3E}">
        <p14:creationId xmlns:p14="http://schemas.microsoft.com/office/powerpoint/2010/main" val="409153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37D1-5EB8-4BAF-A736-FD71C07C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11D217-9027-4C0A-ADE0-92D111349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9390" y="1057749"/>
            <a:ext cx="5595370" cy="32271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A77C-7F61-4267-A5F0-D2B7CFCE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Methodology &amp; design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8EA7A-B0B4-47A7-9C39-C2B3257E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3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56AA-B439-45B5-B277-D41613DF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and KPIs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57EB784-FC40-41E5-9BA3-8BF8B89C2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23772"/>
              </p:ext>
            </p:extLst>
          </p:nvPr>
        </p:nvGraphicFramePr>
        <p:xfrm>
          <a:off x="758825" y="1486136"/>
          <a:ext cx="5037666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358">
                  <a:extLst>
                    <a:ext uri="{9D8B030D-6E8A-4147-A177-3AD203B41FA5}">
                      <a16:colId xmlns:a16="http://schemas.microsoft.com/office/drawing/2014/main" val="961276412"/>
                    </a:ext>
                  </a:extLst>
                </a:gridCol>
                <a:gridCol w="4358308">
                  <a:extLst>
                    <a:ext uri="{9D8B030D-6E8A-4147-A177-3AD203B41FA5}">
                      <a16:colId xmlns:a16="http://schemas.microsoft.com/office/drawing/2014/main" val="3654661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90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model state variables shall be </a:t>
                      </a:r>
                      <a:r>
                        <a:rPr lang="en-GB" sz="135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validated</a:t>
                      </a:r>
                      <a:r>
                        <a:rPr lang="en-GB" sz="135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real-time empirical </a:t>
                      </a:r>
                      <a:r>
                        <a:rPr lang="en-US" sz="135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6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operator shall be able to </a:t>
                      </a:r>
                      <a:r>
                        <a:rPr lang="en-GB" sz="135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</a:t>
                      </a:r>
                      <a:r>
                        <a:rPr lang="en-GB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initial model parameters and the model execution scheme.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02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model states shall </a:t>
                      </a:r>
                      <a:r>
                        <a:rPr lang="en-GB" sz="135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  <a:r>
                        <a:rPr lang="en-GB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35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automatically</a:t>
                      </a:r>
                      <a:r>
                        <a:rPr lang="en-GB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based on the latest </a:t>
                      </a:r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real-time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9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 model may </a:t>
                      </a:r>
                      <a:r>
                        <a:rPr lang="en-GB" b="0" dirty="0"/>
                        <a:t>be</a:t>
                      </a:r>
                      <a:r>
                        <a:rPr lang="en-GB" b="1" dirty="0"/>
                        <a:t> queried </a:t>
                      </a:r>
                      <a:r>
                        <a:rPr lang="en-GB" dirty="0"/>
                        <a:t>for its past states in order to optimize its present parameters.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420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C745F-21DC-47A9-A408-AC1EC310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Methodology &amp; design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AB772-7147-4D1E-BE89-F5FA0DC6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14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5BD347-7A3F-4DC8-839E-82E1342E88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458369"/>
              </p:ext>
            </p:extLst>
          </p:nvPr>
        </p:nvGraphicFramePr>
        <p:xfrm>
          <a:off x="5935986" y="1486136"/>
          <a:ext cx="303046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245">
                  <a:extLst>
                    <a:ext uri="{9D8B030D-6E8A-4147-A177-3AD203B41FA5}">
                      <a16:colId xmlns:a16="http://schemas.microsoft.com/office/drawing/2014/main" val="961276412"/>
                    </a:ext>
                  </a:extLst>
                </a:gridCol>
                <a:gridCol w="2379216">
                  <a:extLst>
                    <a:ext uri="{9D8B030D-6E8A-4147-A177-3AD203B41FA5}">
                      <a16:colId xmlns:a16="http://schemas.microsoft.com/office/drawing/2014/main" val="3654661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90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KPI1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Level of automation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6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KPI2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Updating delay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02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KPI3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history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9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KPI4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Modifiability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42026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87D294-2670-4A0B-B7CE-77018EE1C817}"/>
              </a:ext>
            </a:extLst>
          </p:cNvPr>
          <p:cNvSpPr txBox="1">
            <a:spLocks/>
          </p:cNvSpPr>
          <p:nvPr/>
        </p:nvSpPr>
        <p:spPr>
          <a:xfrm>
            <a:off x="758825" y="958194"/>
            <a:ext cx="331602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S1: production prediction</a:t>
            </a:r>
          </a:p>
        </p:txBody>
      </p:sp>
    </p:spTree>
    <p:extLst>
      <p:ext uri="{BB962C8B-B14F-4D97-AF65-F5344CB8AC3E}">
        <p14:creationId xmlns:p14="http://schemas.microsoft.com/office/powerpoint/2010/main" val="119325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56AA-B439-45B5-B277-D41613DF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and KPIs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57EB784-FC40-41E5-9BA3-8BF8B89C2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580717"/>
              </p:ext>
            </p:extLst>
          </p:nvPr>
        </p:nvGraphicFramePr>
        <p:xfrm>
          <a:off x="758825" y="1486136"/>
          <a:ext cx="5037666" cy="18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358">
                  <a:extLst>
                    <a:ext uri="{9D8B030D-6E8A-4147-A177-3AD203B41FA5}">
                      <a16:colId xmlns:a16="http://schemas.microsoft.com/office/drawing/2014/main" val="961276412"/>
                    </a:ext>
                  </a:extLst>
                </a:gridCol>
                <a:gridCol w="4358308">
                  <a:extLst>
                    <a:ext uri="{9D8B030D-6E8A-4147-A177-3AD203B41FA5}">
                      <a16:colId xmlns:a16="http://schemas.microsoft.com/office/drawing/2014/main" val="3654661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Requirements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90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 optimization </a:t>
                      </a:r>
                      <a:r>
                        <a:rPr lang="en-GB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may be triggered on the detected disturbance, </a:t>
                      </a:r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time, or plant-wide performance.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6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Controller calibration </a:t>
                      </a:r>
                      <a:r>
                        <a:rPr lang="en-GB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may be triggered on time, or state variables </a:t>
                      </a:r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02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Service shall ensure that the calibrations comply with the controller’s </a:t>
                      </a:r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desired </a:t>
                      </a:r>
                      <a:r>
                        <a:rPr lang="en-US" sz="135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range</a:t>
                      </a:r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92859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C745F-21DC-47A9-A408-AC1EC310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Methodology &amp; design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AB772-7147-4D1E-BE89-F5FA0DC6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15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5BD347-7A3F-4DC8-839E-82E1342E88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803488"/>
              </p:ext>
            </p:extLst>
          </p:nvPr>
        </p:nvGraphicFramePr>
        <p:xfrm>
          <a:off x="5935986" y="1486136"/>
          <a:ext cx="30304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245">
                  <a:extLst>
                    <a:ext uri="{9D8B030D-6E8A-4147-A177-3AD203B41FA5}">
                      <a16:colId xmlns:a16="http://schemas.microsoft.com/office/drawing/2014/main" val="961276412"/>
                    </a:ext>
                  </a:extLst>
                </a:gridCol>
                <a:gridCol w="2379216">
                  <a:extLst>
                    <a:ext uri="{9D8B030D-6E8A-4147-A177-3AD203B41FA5}">
                      <a16:colId xmlns:a16="http://schemas.microsoft.com/office/drawing/2014/main" val="3654661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90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KPI1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6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KPI2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0237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87D294-2670-4A0B-B7CE-77018EE1C817}"/>
              </a:ext>
            </a:extLst>
          </p:cNvPr>
          <p:cNvSpPr txBox="1">
            <a:spLocks/>
          </p:cNvSpPr>
          <p:nvPr/>
        </p:nvSpPr>
        <p:spPr>
          <a:xfrm>
            <a:off x="758825" y="958194"/>
            <a:ext cx="331602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S2: production control</a:t>
            </a:r>
          </a:p>
        </p:txBody>
      </p:sp>
    </p:spTree>
    <p:extLst>
      <p:ext uri="{BB962C8B-B14F-4D97-AF65-F5344CB8AC3E}">
        <p14:creationId xmlns:p14="http://schemas.microsoft.com/office/powerpoint/2010/main" val="38052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F27C-236B-4BA1-BFA9-F28DCAAC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 overview</a:t>
            </a:r>
            <a:br>
              <a:rPr lang="en-GB" dirty="0"/>
            </a:br>
            <a:endParaRPr lang="en-US" dirty="0"/>
          </a:p>
        </p:txBody>
      </p:sp>
      <p:pic>
        <p:nvPicPr>
          <p:cNvPr id="7" name="Content Placeholder 6" descr="Ethernet outline">
            <a:extLst>
              <a:ext uri="{FF2B5EF4-FFF2-40B4-BE49-F238E27FC236}">
                <a16:creationId xmlns:a16="http://schemas.microsoft.com/office/drawing/2014/main" id="{72EC1BD6-9F97-40B5-8001-F0A1A1DB4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3266" y="2467573"/>
            <a:ext cx="181042" cy="18104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11DD2-DEB6-421A-9405-982FB99B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Methodology &amp; design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7A3CC-6F6F-4DF3-BD22-B5B02B46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16</a:t>
            </a:fld>
            <a:endParaRPr lang="en-GB" dirty="0"/>
          </a:p>
        </p:txBody>
      </p:sp>
      <p:pic>
        <p:nvPicPr>
          <p:cNvPr id="11" name="Graphic 10" descr="Web cam outline">
            <a:extLst>
              <a:ext uri="{FF2B5EF4-FFF2-40B4-BE49-F238E27FC236}">
                <a16:creationId xmlns:a16="http://schemas.microsoft.com/office/drawing/2014/main" id="{656EB801-E377-45CE-92FE-D6A1E61FC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1510" y="2931947"/>
            <a:ext cx="475716" cy="475716"/>
          </a:xfrm>
          <a:prstGeom prst="rect">
            <a:avLst/>
          </a:prstGeom>
        </p:spPr>
      </p:pic>
      <p:pic>
        <p:nvPicPr>
          <p:cNvPr id="13" name="Graphic 12" descr="Work from home Wi-Fi outline">
            <a:extLst>
              <a:ext uri="{FF2B5EF4-FFF2-40B4-BE49-F238E27FC236}">
                <a16:creationId xmlns:a16="http://schemas.microsoft.com/office/drawing/2014/main" id="{EE19513E-217B-43CD-9D6D-68E606CD0B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7790" y="1905181"/>
            <a:ext cx="475716" cy="475716"/>
          </a:xfrm>
          <a:prstGeom prst="rect">
            <a:avLst/>
          </a:prstGeom>
        </p:spPr>
      </p:pic>
      <p:pic>
        <p:nvPicPr>
          <p:cNvPr id="15" name="Graphic 14" descr="Wireless router outline">
            <a:extLst>
              <a:ext uri="{FF2B5EF4-FFF2-40B4-BE49-F238E27FC236}">
                <a16:creationId xmlns:a16="http://schemas.microsoft.com/office/drawing/2014/main" id="{247EE452-003A-4983-8C73-342326BFAF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03417" y="2529693"/>
            <a:ext cx="475716" cy="475716"/>
          </a:xfrm>
          <a:prstGeom prst="rect">
            <a:avLst/>
          </a:prstGeom>
        </p:spPr>
      </p:pic>
      <p:pic>
        <p:nvPicPr>
          <p:cNvPr id="16" name="Content Placeholder 6" descr="Ethernet outline">
            <a:extLst>
              <a:ext uri="{FF2B5EF4-FFF2-40B4-BE49-F238E27FC236}">
                <a16:creationId xmlns:a16="http://schemas.microsoft.com/office/drawing/2014/main" id="{3F384EFA-CA02-4745-B3F4-A5BBF662F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2224" y="3354403"/>
            <a:ext cx="181042" cy="181042"/>
          </a:xfrm>
          <a:prstGeom prst="rect">
            <a:avLst/>
          </a:prstGeom>
        </p:spPr>
      </p:pic>
      <p:pic>
        <p:nvPicPr>
          <p:cNvPr id="17" name="Content Placeholder 6" descr="Ethernet outline">
            <a:extLst>
              <a:ext uri="{FF2B5EF4-FFF2-40B4-BE49-F238E27FC236}">
                <a16:creationId xmlns:a16="http://schemas.microsoft.com/office/drawing/2014/main" id="{BD8D8475-7C0A-4E34-BC21-CF244E4B0D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8091" y="2953337"/>
            <a:ext cx="181042" cy="1810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611DC-5DBC-49B6-A7FB-B1B09B55FC7D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513506" y="2143039"/>
            <a:ext cx="589911" cy="6245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842AE1-DD76-4A33-AEC9-DB8BAB7B51DA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flipH="1">
            <a:off x="4239368" y="2380897"/>
            <a:ext cx="36280" cy="551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BF90F3-DC71-448A-921D-87EFC0EBEDD2}"/>
              </a:ext>
            </a:extLst>
          </p:cNvPr>
          <p:cNvCxnSpPr>
            <a:cxnSpLocks/>
            <a:stCxn id="15" idx="2"/>
            <a:endCxn id="11" idx="3"/>
          </p:cNvCxnSpPr>
          <p:nvPr/>
        </p:nvCxnSpPr>
        <p:spPr>
          <a:xfrm flipH="1">
            <a:off x="4477226" y="3005409"/>
            <a:ext cx="864049" cy="164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2BA9BC4-BDD1-4E9A-8515-6E94DC0CD690}"/>
              </a:ext>
            </a:extLst>
          </p:cNvPr>
          <p:cNvSpPr txBox="1">
            <a:spLocks/>
          </p:cNvSpPr>
          <p:nvPr/>
        </p:nvSpPr>
        <p:spPr>
          <a:xfrm>
            <a:off x="3833478" y="1337656"/>
            <a:ext cx="174565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ThingsBoard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F632960-D4D0-43F2-A77C-C487C3B504BF}"/>
              </a:ext>
            </a:extLst>
          </p:cNvPr>
          <p:cNvSpPr txBox="1">
            <a:spLocks/>
          </p:cNvSpPr>
          <p:nvPr/>
        </p:nvSpPr>
        <p:spPr>
          <a:xfrm>
            <a:off x="557214" y="1337656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TwinOps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8D41BFC-CB1D-43B2-ABDD-34DA0A90A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3755" y="2227813"/>
            <a:ext cx="2026026" cy="1419321"/>
          </a:xfrm>
          <a:prstGeom prst="rect">
            <a:avLst/>
          </a:prstGeom>
        </p:spPr>
      </p:pic>
      <p:pic>
        <p:nvPicPr>
          <p:cNvPr id="38" name="Graphic 37" descr="Add with solid fill">
            <a:extLst>
              <a:ext uri="{FF2B5EF4-FFF2-40B4-BE49-F238E27FC236}">
                <a16:creationId xmlns:a16="http://schemas.microsoft.com/office/drawing/2014/main" id="{3D391A6C-E8E1-4A5D-ACA2-067F50E6D1A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8118" y="2795370"/>
            <a:ext cx="254015" cy="25401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EC1E05D-E275-4F4E-BCA3-C1A521BFF373}"/>
              </a:ext>
            </a:extLst>
          </p:cNvPr>
          <p:cNvSpPr/>
          <p:nvPr/>
        </p:nvSpPr>
        <p:spPr>
          <a:xfrm>
            <a:off x="3732531" y="1260446"/>
            <a:ext cx="2123041" cy="2582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E31CDB-C202-4DC8-9AFB-19254EA9AC43}"/>
              </a:ext>
            </a:extLst>
          </p:cNvPr>
          <p:cNvGrpSpPr/>
          <p:nvPr/>
        </p:nvGrpSpPr>
        <p:grpSpPr>
          <a:xfrm>
            <a:off x="5996286" y="1260446"/>
            <a:ext cx="2836963" cy="2582538"/>
            <a:chOff x="3712797" y="1265973"/>
            <a:chExt cx="2836963" cy="258253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2A25E4-2DE5-4B9A-9E6D-42024F80A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43754" y="1689761"/>
              <a:ext cx="2514260" cy="1987375"/>
            </a:xfrm>
            <a:prstGeom prst="rect">
              <a:avLst/>
            </a:prstGeom>
          </p:spPr>
        </p:pic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580C8550-F16B-4AA3-92E1-BE2F5E4F722C}"/>
                </a:ext>
              </a:extLst>
            </p:cNvPr>
            <p:cNvSpPr txBox="1">
              <a:spLocks/>
            </p:cNvSpPr>
            <p:nvPr/>
          </p:nvSpPr>
          <p:spPr>
            <a:xfrm>
              <a:off x="3816641" y="1301557"/>
              <a:ext cx="2215195" cy="34460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Ptolemy II</a:t>
              </a:r>
            </a:p>
            <a:p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22B107-4DE4-498C-8177-473F45CFC52B}"/>
                </a:ext>
              </a:extLst>
            </p:cNvPr>
            <p:cNvSpPr/>
            <p:nvPr/>
          </p:nvSpPr>
          <p:spPr>
            <a:xfrm>
              <a:off x="3712797" y="1265973"/>
              <a:ext cx="2836963" cy="2582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CE01000-7724-40A4-AE20-82D7255EBCCD}"/>
              </a:ext>
            </a:extLst>
          </p:cNvPr>
          <p:cNvSpPr/>
          <p:nvPr/>
        </p:nvSpPr>
        <p:spPr>
          <a:xfrm>
            <a:off x="407255" y="1265973"/>
            <a:ext cx="3181811" cy="2582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igital Twins and Knowledge Graphs - Enterprise Knowledge">
            <a:extLst>
              <a:ext uri="{FF2B5EF4-FFF2-40B4-BE49-F238E27FC236}">
                <a16:creationId xmlns:a16="http://schemas.microsoft.com/office/drawing/2014/main" id="{3CC27305-09FE-4957-8B3F-C711551A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10" y="2571750"/>
            <a:ext cx="700894" cy="70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2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41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26BA-748D-4701-B838-B590D9D0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2302231"/>
            <a:ext cx="7556500" cy="539038"/>
          </a:xfrm>
        </p:spPr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2E53E-5FCD-4176-9BCF-E2210B2A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73443-5616-4F2E-A5BA-95CA1A07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412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B4DE7C59-5C78-4590-A862-1207D3303463}"/>
              </a:ext>
            </a:extLst>
          </p:cNvPr>
          <p:cNvSpPr/>
          <p:nvPr/>
        </p:nvSpPr>
        <p:spPr>
          <a:xfrm>
            <a:off x="758825" y="944380"/>
            <a:ext cx="7343359" cy="3237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F37D1-5EB8-4BAF-A736-FD71C07C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TwinOps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A77C-7F61-4267-A5F0-D2B7CFCE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8EA7A-B0B4-47A7-9C39-C2B3257E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18</a:t>
            </a:fld>
            <a:endParaRPr lang="en-GB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62261E-8CC4-486B-AB19-08C7D2B7D6FD}"/>
              </a:ext>
            </a:extLst>
          </p:cNvPr>
          <p:cNvCxnSpPr>
            <a:cxnSpLocks/>
          </p:cNvCxnSpPr>
          <p:nvPr/>
        </p:nvCxnSpPr>
        <p:spPr>
          <a:xfrm flipV="1">
            <a:off x="2416061" y="2020492"/>
            <a:ext cx="945776" cy="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739B985-1D0E-4280-BB27-FDE2799BAE55}"/>
              </a:ext>
            </a:extLst>
          </p:cNvPr>
          <p:cNvCxnSpPr>
            <a:cxnSpLocks/>
          </p:cNvCxnSpPr>
          <p:nvPr/>
        </p:nvCxnSpPr>
        <p:spPr>
          <a:xfrm flipV="1">
            <a:off x="4831301" y="2025426"/>
            <a:ext cx="7664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E75961-FDD0-4D5E-A9CB-6ECA6DD560D1}"/>
              </a:ext>
            </a:extLst>
          </p:cNvPr>
          <p:cNvCxnSpPr>
            <a:cxnSpLocks/>
          </p:cNvCxnSpPr>
          <p:nvPr/>
        </p:nvCxnSpPr>
        <p:spPr>
          <a:xfrm>
            <a:off x="6507702" y="2315659"/>
            <a:ext cx="0" cy="60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4A88B0B-4090-4748-97E2-4BACF14AC384}"/>
              </a:ext>
            </a:extLst>
          </p:cNvPr>
          <p:cNvCxnSpPr>
            <a:cxnSpLocks/>
          </p:cNvCxnSpPr>
          <p:nvPr/>
        </p:nvCxnSpPr>
        <p:spPr>
          <a:xfrm rot="10800000">
            <a:off x="1569271" y="2309634"/>
            <a:ext cx="4028514" cy="8819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F650C27-4F45-489E-9DA8-9920762295ED}"/>
              </a:ext>
            </a:extLst>
          </p:cNvPr>
          <p:cNvSpPr txBox="1"/>
          <p:nvPr/>
        </p:nvSpPr>
        <p:spPr>
          <a:xfrm>
            <a:off x="2535049" y="1720990"/>
            <a:ext cx="68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Trigger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1DFCD2-BABF-4B74-B471-4BF9001586CE}"/>
              </a:ext>
            </a:extLst>
          </p:cNvPr>
          <p:cNvSpPr txBox="1"/>
          <p:nvPr/>
        </p:nvSpPr>
        <p:spPr>
          <a:xfrm>
            <a:off x="4918704" y="1720991"/>
            <a:ext cx="950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Build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DDFD2D-C05B-4AD2-AB99-7B978CE3E648}"/>
              </a:ext>
            </a:extLst>
          </p:cNvPr>
          <p:cNvSpPr txBox="1"/>
          <p:nvPr/>
        </p:nvSpPr>
        <p:spPr>
          <a:xfrm>
            <a:off x="6507702" y="2477478"/>
            <a:ext cx="950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Deploy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82F8D9-AFF4-43AD-8E07-00CEE7099742}"/>
              </a:ext>
            </a:extLst>
          </p:cNvPr>
          <p:cNvSpPr txBox="1"/>
          <p:nvPr/>
        </p:nvSpPr>
        <p:spPr>
          <a:xfrm>
            <a:off x="1718308" y="3219763"/>
            <a:ext cx="950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Update</a:t>
            </a:r>
            <a:endParaRPr lang="en-US" dirty="0"/>
          </a:p>
        </p:txBody>
      </p:sp>
      <p:pic>
        <p:nvPicPr>
          <p:cNvPr id="57" name="Picture 2" descr="OMEdit – OpenModelica Connection Editor — OpenModelica User's Guide  v1.13.0-dev.beta1 documentation">
            <a:extLst>
              <a:ext uri="{FF2B5EF4-FFF2-40B4-BE49-F238E27FC236}">
                <a16:creationId xmlns:a16="http://schemas.microsoft.com/office/drawing/2014/main" id="{F0C37687-8C11-4048-9077-D370A0605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278565"/>
            <a:ext cx="1431812" cy="10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4 ways to speed up your Github Action workflows | by Jcdan | Medium">
            <a:extLst>
              <a:ext uri="{FF2B5EF4-FFF2-40B4-BE49-F238E27FC236}">
                <a16:creationId xmlns:a16="http://schemas.microsoft.com/office/drawing/2014/main" id="{58DE485C-E04A-464E-B33A-336CB0CB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303" y="1315470"/>
            <a:ext cx="1261184" cy="122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Home - Docker">
            <a:extLst>
              <a:ext uri="{FF2B5EF4-FFF2-40B4-BE49-F238E27FC236}">
                <a16:creationId xmlns:a16="http://schemas.microsoft.com/office/drawing/2014/main" id="{0117AA94-1FDD-4CFD-8DA2-88A1CB1C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219" y="1198137"/>
            <a:ext cx="1036612" cy="103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BB8D03C2-93B2-431F-8E52-A33DC3E7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531" y="2559318"/>
            <a:ext cx="1562104" cy="15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ESA - Raspberry Pi logo">
            <a:extLst>
              <a:ext uri="{FF2B5EF4-FFF2-40B4-BE49-F238E27FC236}">
                <a16:creationId xmlns:a16="http://schemas.microsoft.com/office/drawing/2014/main" id="{966839DF-B309-49C6-987B-40E58FAB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807" y="2955858"/>
            <a:ext cx="645873" cy="71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>
            <a:extLst>
              <a:ext uri="{FF2B5EF4-FFF2-40B4-BE49-F238E27FC236}">
                <a16:creationId xmlns:a16="http://schemas.microsoft.com/office/drawing/2014/main" id="{565517FC-CC05-4C7D-80E9-FDBD67DD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02" y="3186814"/>
            <a:ext cx="1541931" cy="28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643762F-FC3C-4FFD-9ADD-A9152AEECCD0}"/>
              </a:ext>
            </a:extLst>
          </p:cNvPr>
          <p:cNvSpPr txBox="1"/>
          <p:nvPr/>
        </p:nvSpPr>
        <p:spPr>
          <a:xfrm>
            <a:off x="3595588" y="1025239"/>
            <a:ext cx="1036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CI/CD engine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28F132-B751-4847-BE72-543BA40F04E5}"/>
              </a:ext>
            </a:extLst>
          </p:cNvPr>
          <p:cNvSpPr txBox="1"/>
          <p:nvPr/>
        </p:nvSpPr>
        <p:spPr>
          <a:xfrm>
            <a:off x="1050964" y="1022077"/>
            <a:ext cx="1036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 editor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570FCF-EB65-4879-A6F0-BFF756BA3BB7}"/>
              </a:ext>
            </a:extLst>
          </p:cNvPr>
          <p:cNvSpPr txBox="1"/>
          <p:nvPr/>
        </p:nvSpPr>
        <p:spPr>
          <a:xfrm>
            <a:off x="5808455" y="1023002"/>
            <a:ext cx="1629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Container repository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B9A205-F25D-46CB-98E9-F34CC367E46F}"/>
              </a:ext>
            </a:extLst>
          </p:cNvPr>
          <p:cNvSpPr txBox="1"/>
          <p:nvPr/>
        </p:nvSpPr>
        <p:spPr>
          <a:xfrm>
            <a:off x="6103695" y="3711141"/>
            <a:ext cx="721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Targets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041A75-790D-45A3-B104-A31990E74669}"/>
              </a:ext>
            </a:extLst>
          </p:cNvPr>
          <p:cNvSpPr txBox="1"/>
          <p:nvPr/>
        </p:nvSpPr>
        <p:spPr>
          <a:xfrm>
            <a:off x="3202556" y="3711140"/>
            <a:ext cx="1541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3" grpId="0"/>
      <p:bldP spid="54" grpId="0"/>
      <p:bldP spid="55" grpId="0"/>
      <p:bldP spid="56" grpId="0"/>
      <p:bldP spid="63" grpId="0"/>
      <p:bldP spid="64" grpId="0"/>
      <p:bldP spid="65" grpId="0"/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37D1-5EB8-4BAF-A736-FD71C07C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ThingsBoard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F2CBF0-C062-4707-96E0-2F02D8539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7111" y="406012"/>
            <a:ext cx="3580827" cy="585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A77C-7F61-4267-A5F0-D2B7CFCE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8EA7A-B0B4-47A7-9C39-C2B3257E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19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3EC6B-FC10-4146-993C-FB8F44200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071" y="1286545"/>
            <a:ext cx="3087974" cy="1456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FCEB2-8BB2-4C85-BBE3-72F612E08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84" y="1065227"/>
            <a:ext cx="3425252" cy="1747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BF86FD-1DE0-4430-BB74-E8D49E04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844" y="3011850"/>
            <a:ext cx="3945205" cy="1512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3CB4FD-365F-491A-9CCE-C5BD0D6D86A2}"/>
              </a:ext>
            </a:extLst>
          </p:cNvPr>
          <p:cNvSpPr txBox="1">
            <a:spLocks/>
          </p:cNvSpPr>
          <p:nvPr/>
        </p:nvSpPr>
        <p:spPr>
          <a:xfrm>
            <a:off x="2143658" y="131570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Entity provision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8D1145-7E22-4660-A179-1D412870DABE}"/>
              </a:ext>
            </a:extLst>
          </p:cNvPr>
          <p:cNvSpPr txBox="1">
            <a:spLocks/>
          </p:cNvSpPr>
          <p:nvPr/>
        </p:nvSpPr>
        <p:spPr>
          <a:xfrm>
            <a:off x="1757596" y="3587966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Dashboard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4ADB390-5E91-47A9-B830-F87CA1579804}"/>
              </a:ext>
            </a:extLst>
          </p:cNvPr>
          <p:cNvSpPr txBox="1">
            <a:spLocks/>
          </p:cNvSpPr>
          <p:nvPr/>
        </p:nvSpPr>
        <p:spPr>
          <a:xfrm>
            <a:off x="5849703" y="2165999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Rule chains</a:t>
            </a: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C11DF4B0-26CB-4E42-90CA-D70F6AFCEC07}"/>
              </a:ext>
            </a:extLst>
          </p:cNvPr>
          <p:cNvSpPr/>
          <p:nvPr/>
        </p:nvSpPr>
        <p:spPr>
          <a:xfrm rot="15211786">
            <a:off x="3873766" y="-33246"/>
            <a:ext cx="484958" cy="1556790"/>
          </a:xfrm>
          <a:prstGeom prst="curvedLeftArrow">
            <a:avLst>
              <a:gd name="adj1" fmla="val 32651"/>
              <a:gd name="adj2" fmla="val 6385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E0FFEF0A-2AF0-45F3-B05B-3FD0D7123585}"/>
              </a:ext>
            </a:extLst>
          </p:cNvPr>
          <p:cNvSpPr/>
          <p:nvPr/>
        </p:nvSpPr>
        <p:spPr>
          <a:xfrm rot="2076672">
            <a:off x="7412619" y="2844503"/>
            <a:ext cx="509203" cy="9852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A136875C-0947-473D-919D-0A2178321389}"/>
              </a:ext>
            </a:extLst>
          </p:cNvPr>
          <p:cNvSpPr/>
          <p:nvPr/>
        </p:nvSpPr>
        <p:spPr>
          <a:xfrm rot="19872306" flipH="1">
            <a:off x="800968" y="2754465"/>
            <a:ext cx="568765" cy="1225624"/>
          </a:xfrm>
          <a:prstGeom prst="curvedLeftArrow">
            <a:avLst>
              <a:gd name="adj1" fmla="val 25000"/>
              <a:gd name="adj2" fmla="val 4927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0CCDD1-47DA-4131-884B-8C715D89555B}"/>
              </a:ext>
            </a:extLst>
          </p:cNvPr>
          <p:cNvCxnSpPr>
            <a:cxnSpLocks/>
          </p:cNvCxnSpPr>
          <p:nvPr/>
        </p:nvCxnSpPr>
        <p:spPr>
          <a:xfrm flipH="1" flipV="1">
            <a:off x="5117111" y="982899"/>
            <a:ext cx="2238935" cy="52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104481-0617-4A4E-8B04-B7F438B09494}"/>
              </a:ext>
            </a:extLst>
          </p:cNvPr>
          <p:cNvCxnSpPr>
            <a:cxnSpLocks/>
          </p:cNvCxnSpPr>
          <p:nvPr/>
        </p:nvCxnSpPr>
        <p:spPr>
          <a:xfrm flipH="1">
            <a:off x="7982262" y="982899"/>
            <a:ext cx="715676" cy="52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23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GB" dirty="0"/>
              <a:t>Introduction </a:t>
            </a:r>
          </a:p>
          <a:p>
            <a:pPr lvl="2"/>
            <a:r>
              <a:rPr lang="en-GB" dirty="0"/>
              <a:t>Methodology &amp; Design</a:t>
            </a:r>
          </a:p>
          <a:p>
            <a:pPr lvl="2"/>
            <a:r>
              <a:rPr lang="en-GB" dirty="0"/>
              <a:t>Implementation</a:t>
            </a:r>
          </a:p>
          <a:p>
            <a:pPr lvl="2"/>
            <a:r>
              <a:rPr lang="en-GB" dirty="0"/>
              <a:t>Evaluation</a:t>
            </a:r>
          </a:p>
          <a:p>
            <a:pPr lvl="2"/>
            <a:r>
              <a:rPr lang="en-GB" dirty="0"/>
              <a:t>Conclusion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37D1-5EB8-4BAF-A736-FD71C07C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Ptolemy II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A52A3A-6C8C-4581-8105-8ECD354AC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8675" y="2221259"/>
            <a:ext cx="5971759" cy="214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A77C-7F61-4267-A5F0-D2B7CFCE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8EA7A-B0B4-47A7-9C39-C2B3257E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20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7A35B6-D8C1-4536-9BBE-2C790361D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49" y="664963"/>
            <a:ext cx="4242216" cy="1224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50313D-E81E-4B47-B78F-894D18EF5E72}"/>
              </a:ext>
            </a:extLst>
          </p:cNvPr>
          <p:cNvCxnSpPr>
            <a:cxnSpLocks/>
          </p:cNvCxnSpPr>
          <p:nvPr/>
        </p:nvCxnSpPr>
        <p:spPr>
          <a:xfrm flipV="1">
            <a:off x="3634177" y="1871823"/>
            <a:ext cx="652072" cy="54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183FE5-D9B7-4F9A-BACA-B76E556170AA}"/>
              </a:ext>
            </a:extLst>
          </p:cNvPr>
          <p:cNvCxnSpPr>
            <a:cxnSpLocks/>
          </p:cNvCxnSpPr>
          <p:nvPr/>
        </p:nvCxnSpPr>
        <p:spPr>
          <a:xfrm flipV="1">
            <a:off x="4061397" y="1889634"/>
            <a:ext cx="4467068" cy="660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7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2902-75DA-4559-BF9F-44B3A952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2302231"/>
            <a:ext cx="7556500" cy="539038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249E-64DB-41F9-BC72-A084FFF15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403EB-D6B3-413D-927B-A37D1FA6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12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6F18-FD44-41F4-831B-EFC93E8B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3BC14-14E5-4D3F-A76E-C881B78A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240E2-2CA8-42BA-9997-A49ECF35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92F66CC-3B7D-40D1-8FD3-A9A5D4D96B7F}"/>
              </a:ext>
            </a:extLst>
          </p:cNvPr>
          <p:cNvSpPr/>
          <p:nvPr/>
        </p:nvSpPr>
        <p:spPr>
          <a:xfrm>
            <a:off x="1734665" y="1471561"/>
            <a:ext cx="254832" cy="2320950"/>
          </a:xfrm>
          <a:prstGeom prst="upArrow">
            <a:avLst>
              <a:gd name="adj1" fmla="val 50000"/>
              <a:gd name="adj2" fmla="val 138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6562E6-C1AF-4F15-AABD-30E629407F48}"/>
              </a:ext>
            </a:extLst>
          </p:cNvPr>
          <p:cNvSpPr txBox="1">
            <a:spLocks/>
          </p:cNvSpPr>
          <p:nvPr/>
        </p:nvSpPr>
        <p:spPr>
          <a:xfrm>
            <a:off x="540912" y="2477101"/>
            <a:ext cx="1370814" cy="572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Level of abstraction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185CCA-4070-48F7-89C5-A25C21AC07FA}"/>
              </a:ext>
            </a:extLst>
          </p:cNvPr>
          <p:cNvSpPr txBox="1">
            <a:spLocks/>
          </p:cNvSpPr>
          <p:nvPr/>
        </p:nvSpPr>
        <p:spPr>
          <a:xfrm>
            <a:off x="4021687" y="1680801"/>
            <a:ext cx="1185750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TwinOps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2A534D-6FC6-476D-B848-3511F5F1A800}"/>
              </a:ext>
            </a:extLst>
          </p:cNvPr>
          <p:cNvSpPr txBox="1">
            <a:spLocks/>
          </p:cNvSpPr>
          <p:nvPr/>
        </p:nvSpPr>
        <p:spPr>
          <a:xfrm>
            <a:off x="5110991" y="2378894"/>
            <a:ext cx="1393113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ThingsBoard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148976-61D2-4DE8-8D8F-0CD1E3A2B460}"/>
              </a:ext>
            </a:extLst>
          </p:cNvPr>
          <p:cNvSpPr txBox="1">
            <a:spLocks/>
          </p:cNvSpPr>
          <p:nvPr/>
        </p:nvSpPr>
        <p:spPr>
          <a:xfrm>
            <a:off x="6763462" y="3147180"/>
            <a:ext cx="1393113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Ptolemy II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244D4D-CCAB-40F4-B578-44DA247E4865}"/>
              </a:ext>
            </a:extLst>
          </p:cNvPr>
          <p:cNvSpPr txBox="1">
            <a:spLocks/>
          </p:cNvSpPr>
          <p:nvPr/>
        </p:nvSpPr>
        <p:spPr>
          <a:xfrm>
            <a:off x="2125298" y="1636088"/>
            <a:ext cx="1583527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</a:rPr>
              <a:t>methodology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50AE09-E2A2-47C2-A3C7-C93ABE2767B5}"/>
              </a:ext>
            </a:extLst>
          </p:cNvPr>
          <p:cNvSpPr txBox="1">
            <a:spLocks/>
          </p:cNvSpPr>
          <p:nvPr/>
        </p:nvSpPr>
        <p:spPr>
          <a:xfrm>
            <a:off x="2125297" y="2378894"/>
            <a:ext cx="1583527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</a:rPr>
              <a:t>platform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268CF1A-AEED-4C26-9512-40C4619357B3}"/>
              </a:ext>
            </a:extLst>
          </p:cNvPr>
          <p:cNvSpPr txBox="1">
            <a:spLocks/>
          </p:cNvSpPr>
          <p:nvPr/>
        </p:nvSpPr>
        <p:spPr>
          <a:xfrm>
            <a:off x="2125297" y="3147180"/>
            <a:ext cx="1583527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</a:rPr>
              <a:t>software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tool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6DBB43-1563-4B5F-A7BE-5B7D34A11F68}"/>
              </a:ext>
            </a:extLst>
          </p:cNvPr>
          <p:cNvCxnSpPr/>
          <p:nvPr/>
        </p:nvCxnSpPr>
        <p:spPr>
          <a:xfrm>
            <a:off x="1911726" y="2098622"/>
            <a:ext cx="59389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B91BE-D295-4993-BF6A-7AE7D40BDEFF}"/>
              </a:ext>
            </a:extLst>
          </p:cNvPr>
          <p:cNvCxnSpPr/>
          <p:nvPr/>
        </p:nvCxnSpPr>
        <p:spPr>
          <a:xfrm>
            <a:off x="1911726" y="2844070"/>
            <a:ext cx="59389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46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0963-17F3-41A7-AF08-9D77A60C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C5E78-045C-4858-B076-523641CE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3C2B3-8102-4C75-87C5-0C6BA647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23</a:t>
            </a:fld>
            <a:endParaRPr lang="en-GB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18F2907-3639-4C79-A56C-1FFA0E5CE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545372"/>
              </p:ext>
            </p:extLst>
          </p:nvPr>
        </p:nvGraphicFramePr>
        <p:xfrm>
          <a:off x="901232" y="1057749"/>
          <a:ext cx="7793063" cy="296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7521">
                  <a:extLst>
                    <a:ext uri="{9D8B030D-6E8A-4147-A177-3AD203B41FA5}">
                      <a16:colId xmlns:a16="http://schemas.microsoft.com/office/drawing/2014/main" val="961276412"/>
                    </a:ext>
                  </a:extLst>
                </a:gridCol>
                <a:gridCol w="1998514">
                  <a:extLst>
                    <a:ext uri="{9D8B030D-6E8A-4147-A177-3AD203B41FA5}">
                      <a16:colId xmlns:a16="http://schemas.microsoft.com/office/drawing/2014/main" val="3654661046"/>
                    </a:ext>
                  </a:extLst>
                </a:gridCol>
                <a:gridCol w="1998514">
                  <a:extLst>
                    <a:ext uri="{9D8B030D-6E8A-4147-A177-3AD203B41FA5}">
                      <a16:colId xmlns:a16="http://schemas.microsoft.com/office/drawing/2014/main" val="2517341346"/>
                    </a:ext>
                  </a:extLst>
                </a:gridCol>
                <a:gridCol w="1998514">
                  <a:extLst>
                    <a:ext uri="{9D8B030D-6E8A-4147-A177-3AD203B41FA5}">
                      <a16:colId xmlns:a16="http://schemas.microsoft.com/office/drawing/2014/main" val="5534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TwinOps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ThingsBoard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Ptolemy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90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Configurability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02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9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Traceability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/>
                        <a:t>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(inefficient)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4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Modularity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133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Workflow automation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46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Timeliness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87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Managing 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(needs add-ons)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806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5442D12-25D9-4163-809B-75A585C2BD63}"/>
              </a:ext>
            </a:extLst>
          </p:cNvPr>
          <p:cNvSpPr/>
          <p:nvPr/>
        </p:nvSpPr>
        <p:spPr>
          <a:xfrm>
            <a:off x="377500" y="1839165"/>
            <a:ext cx="3016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76B90FE-8206-45C5-9F69-4095ADEB6EB0}"/>
              </a:ext>
            </a:extLst>
          </p:cNvPr>
          <p:cNvSpPr/>
          <p:nvPr/>
        </p:nvSpPr>
        <p:spPr>
          <a:xfrm>
            <a:off x="734519" y="1476531"/>
            <a:ext cx="166713" cy="1371600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E52B0A7-BCAB-4A17-97C8-9F60970D2B6F}"/>
              </a:ext>
            </a:extLst>
          </p:cNvPr>
          <p:cNvSpPr/>
          <p:nvPr/>
        </p:nvSpPr>
        <p:spPr>
          <a:xfrm>
            <a:off x="699621" y="2959845"/>
            <a:ext cx="181026" cy="1023870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BECE1A-BF52-4DCF-9DAB-61431E23C036}"/>
              </a:ext>
            </a:extLst>
          </p:cNvPr>
          <p:cNvSpPr/>
          <p:nvPr/>
        </p:nvSpPr>
        <p:spPr>
          <a:xfrm>
            <a:off x="243679" y="3148614"/>
            <a:ext cx="4908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32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780E-518D-4273-8AC7-5D1AF1D07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KPI1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14220-D99C-4DB1-9CED-455FB263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95967-14E3-4A8F-A15F-A94394E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56DDB4-673C-49D1-9828-524476F139E6}"/>
              </a:ext>
            </a:extLst>
          </p:cNvPr>
          <p:cNvSpPr txBox="1">
            <a:spLocks/>
          </p:cNvSpPr>
          <p:nvPr/>
        </p:nvSpPr>
        <p:spPr>
          <a:xfrm>
            <a:off x="758824" y="89262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Level of automation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CD073C-1968-4822-9A33-091D96BB695F}"/>
              </a:ext>
            </a:extLst>
          </p:cNvPr>
          <p:cNvSpPr txBox="1">
            <a:spLocks/>
          </p:cNvSpPr>
          <p:nvPr/>
        </p:nvSpPr>
        <p:spPr>
          <a:xfrm>
            <a:off x="3374865" y="1611136"/>
            <a:ext cx="174565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ThingsBoard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3949C0-4C78-402E-B08F-CA2D1511BBAC}"/>
              </a:ext>
            </a:extLst>
          </p:cNvPr>
          <p:cNvSpPr txBox="1">
            <a:spLocks/>
          </p:cNvSpPr>
          <p:nvPr/>
        </p:nvSpPr>
        <p:spPr>
          <a:xfrm>
            <a:off x="849974" y="1611138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TwinOps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C3B8F04-E4E7-4618-A695-1B3F519DF231}"/>
              </a:ext>
            </a:extLst>
          </p:cNvPr>
          <p:cNvSpPr txBox="1">
            <a:spLocks/>
          </p:cNvSpPr>
          <p:nvPr/>
        </p:nvSpPr>
        <p:spPr>
          <a:xfrm>
            <a:off x="6191281" y="1611137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Ptolemy II</a:t>
            </a:r>
          </a:p>
          <a:p>
            <a:endParaRPr lang="en-US" dirty="0"/>
          </a:p>
        </p:txBody>
      </p:sp>
      <p:pic>
        <p:nvPicPr>
          <p:cNvPr id="1026" name="Picture 2" descr="Pipes angles - Free buildings icons">
            <a:extLst>
              <a:ext uri="{FF2B5EF4-FFF2-40B4-BE49-F238E27FC236}">
                <a16:creationId xmlns:a16="http://schemas.microsoft.com/office/drawing/2014/main" id="{B8A58E45-6FE6-4062-98A0-AA56D0B0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0" y="2004309"/>
            <a:ext cx="462648" cy="46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jdelijke aanduiding voor inhoud 14">
            <a:extLst>
              <a:ext uri="{FF2B5EF4-FFF2-40B4-BE49-F238E27FC236}">
                <a16:creationId xmlns:a16="http://schemas.microsoft.com/office/drawing/2014/main" id="{B590BEE7-11A0-4CAA-B469-81B694918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2254" y="2056173"/>
            <a:ext cx="1778758" cy="572286"/>
          </a:xfrm>
        </p:spPr>
        <p:txBody>
          <a:bodyPr/>
          <a:lstStyle/>
          <a:p>
            <a:pPr lvl="2"/>
            <a:r>
              <a:rPr lang="en-GB" dirty="0"/>
              <a:t>Pipeline config.</a:t>
            </a:r>
          </a:p>
          <a:p>
            <a:pPr lvl="2"/>
            <a:endParaRPr lang="en-GB" dirty="0"/>
          </a:p>
        </p:txBody>
      </p:sp>
      <p:sp>
        <p:nvSpPr>
          <p:cNvPr id="31" name="Tijdelijke aanduiding voor inhoud 14">
            <a:extLst>
              <a:ext uri="{FF2B5EF4-FFF2-40B4-BE49-F238E27FC236}">
                <a16:creationId xmlns:a16="http://schemas.microsoft.com/office/drawing/2014/main" id="{2D5EED41-1ED7-4B32-96D2-105A8DDA14C0}"/>
              </a:ext>
            </a:extLst>
          </p:cNvPr>
          <p:cNvSpPr txBox="1">
            <a:spLocks/>
          </p:cNvSpPr>
          <p:nvPr/>
        </p:nvSpPr>
        <p:spPr>
          <a:xfrm>
            <a:off x="3738847" y="2056172"/>
            <a:ext cx="1778758" cy="9754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dirty="0"/>
              <a:t>Model editor interfacing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Entity relation def.</a:t>
            </a:r>
          </a:p>
          <a:p>
            <a:pPr lvl="2"/>
            <a:endParaRPr lang="en-GB" dirty="0"/>
          </a:p>
        </p:txBody>
      </p:sp>
      <p:pic>
        <p:nvPicPr>
          <p:cNvPr id="1032" name="Picture 8" descr="Transition - Free miscellaneous icons">
            <a:extLst>
              <a:ext uri="{FF2B5EF4-FFF2-40B4-BE49-F238E27FC236}">
                <a16:creationId xmlns:a16="http://schemas.microsoft.com/office/drawing/2014/main" id="{72079536-A6CA-490C-BF7B-070CC026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03" y="2004309"/>
            <a:ext cx="500458" cy="50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l In The Registration Form Svg Png Icon Free Download (#349207) -  OnlineWebFonts.COM">
            <a:extLst>
              <a:ext uri="{FF2B5EF4-FFF2-40B4-BE49-F238E27FC236}">
                <a16:creationId xmlns:a16="http://schemas.microsoft.com/office/drawing/2014/main" id="{30DB6AC0-44AB-4566-9FDF-BF8DE0C9A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03" y="2759074"/>
            <a:ext cx="500458" cy="4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jdelijke aanduiding voor inhoud 14">
            <a:extLst>
              <a:ext uri="{FF2B5EF4-FFF2-40B4-BE49-F238E27FC236}">
                <a16:creationId xmlns:a16="http://schemas.microsoft.com/office/drawing/2014/main" id="{D9826EE4-3F27-416B-B1FD-AC65B1AD5CAE}"/>
              </a:ext>
            </a:extLst>
          </p:cNvPr>
          <p:cNvSpPr txBox="1">
            <a:spLocks/>
          </p:cNvSpPr>
          <p:nvPr/>
        </p:nvSpPr>
        <p:spPr>
          <a:xfrm>
            <a:off x="6627717" y="2004221"/>
            <a:ext cx="1857925" cy="12972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dirty="0"/>
              <a:t>Model editor interfacing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Data manager config.</a:t>
            </a:r>
          </a:p>
          <a:p>
            <a:pPr lvl="2"/>
            <a:endParaRPr lang="en-GB" dirty="0"/>
          </a:p>
        </p:txBody>
      </p:sp>
      <p:pic>
        <p:nvPicPr>
          <p:cNvPr id="1038" name="Picture 14" descr="Database settings button for interface - Free interface icons">
            <a:extLst>
              <a:ext uri="{FF2B5EF4-FFF2-40B4-BE49-F238E27FC236}">
                <a16:creationId xmlns:a16="http://schemas.microsoft.com/office/drawing/2014/main" id="{39A454F9-71C6-45EF-BDE1-061EC4472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324" y="2718147"/>
            <a:ext cx="459698" cy="45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Transition - Free miscellaneous icons">
            <a:extLst>
              <a:ext uri="{FF2B5EF4-FFF2-40B4-BE49-F238E27FC236}">
                <a16:creationId xmlns:a16="http://schemas.microsoft.com/office/drawing/2014/main" id="{9119952E-AEA6-46EB-BA68-9140E9FD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64" y="1966270"/>
            <a:ext cx="500458" cy="50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38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30" grpId="0" build="p"/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CF16-4437-4A36-A5D6-D482324C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KPI2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54BBF0-DFAB-470F-B71B-9AF4D70A4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231" y="1431659"/>
            <a:ext cx="4251411" cy="29225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636CC-65B6-4A7F-A62B-3591C081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3F57B-AA32-4012-99A8-FDB0F856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25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364CE-E5F8-42E5-A706-8EC49019836C}"/>
              </a:ext>
            </a:extLst>
          </p:cNvPr>
          <p:cNvSpPr txBox="1">
            <a:spLocks/>
          </p:cNvSpPr>
          <p:nvPr/>
        </p:nvSpPr>
        <p:spPr>
          <a:xfrm>
            <a:off x="758824" y="89262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Updating delay</a:t>
            </a:r>
          </a:p>
        </p:txBody>
      </p:sp>
    </p:spTree>
    <p:extLst>
      <p:ext uri="{BB962C8B-B14F-4D97-AF65-F5344CB8AC3E}">
        <p14:creationId xmlns:p14="http://schemas.microsoft.com/office/powerpoint/2010/main" val="276614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6D5A-DC79-4C6D-8A60-B3CA694B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KPI3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C0C45-C5C9-4EC5-B3AF-0E39FB1B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32F70-0C38-49A6-B3CD-EDEB812F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B8C8D3-76C0-421E-AC22-6C4BB044DC0C}"/>
              </a:ext>
            </a:extLst>
          </p:cNvPr>
          <p:cNvSpPr txBox="1">
            <a:spLocks/>
          </p:cNvSpPr>
          <p:nvPr/>
        </p:nvSpPr>
        <p:spPr>
          <a:xfrm>
            <a:off x="758824" y="89262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history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AC5928-71FD-492D-9873-90CE8549A401}"/>
              </a:ext>
            </a:extLst>
          </p:cNvPr>
          <p:cNvSpPr txBox="1">
            <a:spLocks/>
          </p:cNvSpPr>
          <p:nvPr/>
        </p:nvSpPr>
        <p:spPr>
          <a:xfrm>
            <a:off x="3495769" y="1431659"/>
            <a:ext cx="174565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ThingsBoard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01707C-07CD-4FBD-BFE2-C15508F49580}"/>
              </a:ext>
            </a:extLst>
          </p:cNvPr>
          <p:cNvSpPr txBox="1">
            <a:spLocks/>
          </p:cNvSpPr>
          <p:nvPr/>
        </p:nvSpPr>
        <p:spPr>
          <a:xfrm>
            <a:off x="758824" y="143166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TwinOps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C2C25D-9250-4570-9415-3EA7107B806D}"/>
              </a:ext>
            </a:extLst>
          </p:cNvPr>
          <p:cNvSpPr txBox="1">
            <a:spLocks/>
          </p:cNvSpPr>
          <p:nvPr/>
        </p:nvSpPr>
        <p:spPr>
          <a:xfrm>
            <a:off x="6100131" y="1431660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Ptolemy II</a:t>
            </a:r>
          </a:p>
          <a:p>
            <a:endParaRPr lang="en-US" dirty="0"/>
          </a:p>
        </p:txBody>
      </p:sp>
      <p:pic>
        <p:nvPicPr>
          <p:cNvPr id="2050" name="Picture 2" descr="Home - Docker">
            <a:extLst>
              <a:ext uri="{FF2B5EF4-FFF2-40B4-BE49-F238E27FC236}">
                <a16:creationId xmlns:a16="http://schemas.microsoft.com/office/drawing/2014/main" id="{FAE4CE99-41BE-45A2-9A78-6D74F7B6D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84" y="2987536"/>
            <a:ext cx="754001" cy="7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jdelijke aanduiding voor inhoud 14">
            <a:extLst>
              <a:ext uri="{FF2B5EF4-FFF2-40B4-BE49-F238E27FC236}">
                <a16:creationId xmlns:a16="http://schemas.microsoft.com/office/drawing/2014/main" id="{98A42BDD-975F-495D-A2A2-A5B49E156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824" y="1896978"/>
            <a:ext cx="2010611" cy="678109"/>
          </a:xfrm>
        </p:spPr>
        <p:txBody>
          <a:bodyPr/>
          <a:lstStyle/>
          <a:p>
            <a:pPr marL="0" lvl="2" indent="0">
              <a:buNone/>
            </a:pPr>
            <a:r>
              <a:rPr lang="en-GB" dirty="0"/>
              <a:t>Model topology, CI/CD stages, …, etc.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FF43884-DD32-475D-B949-BE6755A0B475}"/>
              </a:ext>
            </a:extLst>
          </p:cNvPr>
          <p:cNvSpPr/>
          <p:nvPr/>
        </p:nvSpPr>
        <p:spPr>
          <a:xfrm rot="5400000">
            <a:off x="1381587" y="2404382"/>
            <a:ext cx="341397" cy="628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hingsBoard - Open-source IoT Platform">
            <a:extLst>
              <a:ext uri="{FF2B5EF4-FFF2-40B4-BE49-F238E27FC236}">
                <a16:creationId xmlns:a16="http://schemas.microsoft.com/office/drawing/2014/main" id="{03FDF669-CCD3-443B-9A6A-3E12342D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22" y="2987536"/>
            <a:ext cx="1446479" cy="7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inhoud 14">
            <a:extLst>
              <a:ext uri="{FF2B5EF4-FFF2-40B4-BE49-F238E27FC236}">
                <a16:creationId xmlns:a16="http://schemas.microsoft.com/office/drawing/2014/main" id="{6C88947A-FB68-4443-896C-6BA34072016E}"/>
              </a:ext>
            </a:extLst>
          </p:cNvPr>
          <p:cNvSpPr txBox="1">
            <a:spLocks/>
          </p:cNvSpPr>
          <p:nvPr/>
        </p:nvSpPr>
        <p:spPr>
          <a:xfrm>
            <a:off x="3495769" y="1896977"/>
            <a:ext cx="2010611" cy="67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Arial" panose="020B0604020202020204" pitchFamily="34" charset="0"/>
              <a:buNone/>
            </a:pPr>
            <a:r>
              <a:rPr lang="en-GB" dirty="0"/>
              <a:t>Entity relations, rule chains, …, etc.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8773D52-A7CF-4C02-B545-8A35C9DA7955}"/>
              </a:ext>
            </a:extLst>
          </p:cNvPr>
          <p:cNvSpPr/>
          <p:nvPr/>
        </p:nvSpPr>
        <p:spPr>
          <a:xfrm rot="5400000">
            <a:off x="4016240" y="2404383"/>
            <a:ext cx="341397" cy="628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jdelijke aanduiding voor inhoud 14">
            <a:extLst>
              <a:ext uri="{FF2B5EF4-FFF2-40B4-BE49-F238E27FC236}">
                <a16:creationId xmlns:a16="http://schemas.microsoft.com/office/drawing/2014/main" id="{4B008E3C-A8E6-4193-9CF0-66C064597B34}"/>
              </a:ext>
            </a:extLst>
          </p:cNvPr>
          <p:cNvSpPr txBox="1">
            <a:spLocks/>
          </p:cNvSpPr>
          <p:nvPr/>
        </p:nvSpPr>
        <p:spPr>
          <a:xfrm>
            <a:off x="6100131" y="1885649"/>
            <a:ext cx="2010611" cy="67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Arial" panose="020B0604020202020204" pitchFamily="34" charset="0"/>
              <a:buNone/>
            </a:pPr>
            <a:r>
              <a:rPr lang="en-GB" dirty="0"/>
              <a:t>Directors, Actors, connections…, etc.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B6180DE-0F7A-404A-8ACE-40B37D324526}"/>
              </a:ext>
            </a:extLst>
          </p:cNvPr>
          <p:cNvSpPr/>
          <p:nvPr/>
        </p:nvSpPr>
        <p:spPr>
          <a:xfrm rot="5400000">
            <a:off x="6620603" y="2359007"/>
            <a:ext cx="341397" cy="628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8A9C44-BDB3-46F5-A130-013620DACC2C}"/>
              </a:ext>
            </a:extLst>
          </p:cNvPr>
          <p:cNvSpPr/>
          <p:nvPr/>
        </p:nvSpPr>
        <p:spPr>
          <a:xfrm>
            <a:off x="944941" y="3890697"/>
            <a:ext cx="12146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367938-D954-42AD-9207-3F8EBCF3B0C6}"/>
              </a:ext>
            </a:extLst>
          </p:cNvPr>
          <p:cNvSpPr/>
          <p:nvPr/>
        </p:nvSpPr>
        <p:spPr>
          <a:xfrm>
            <a:off x="6277797" y="3890695"/>
            <a:ext cx="12146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598893-A0FF-45B5-B22D-088B8A06B8C7}"/>
              </a:ext>
            </a:extLst>
          </p:cNvPr>
          <p:cNvSpPr/>
          <p:nvPr/>
        </p:nvSpPr>
        <p:spPr>
          <a:xfrm>
            <a:off x="3531890" y="3890696"/>
            <a:ext cx="12146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pic>
        <p:nvPicPr>
          <p:cNvPr id="2056" name="Picture 8" descr="Intro to Apache Kafka - a Stream-Processing Software Platform - Indellient">
            <a:extLst>
              <a:ext uri="{FF2B5EF4-FFF2-40B4-BE49-F238E27FC236}">
                <a16:creationId xmlns:a16="http://schemas.microsoft.com/office/drawing/2014/main" id="{FC89AABE-2F26-440C-A00D-28AD0977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901" y="2943369"/>
            <a:ext cx="1446480" cy="75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00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build="p"/>
      <p:bldP spid="10" grpId="0" animBg="1"/>
      <p:bldP spid="14" grpId="0"/>
      <p:bldP spid="15" grpId="0" animBg="1"/>
      <p:bldP spid="16" grpId="0"/>
      <p:bldP spid="17" grpId="0" animBg="1"/>
      <p:bldP spid="12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780E-518D-4273-8AC7-5D1AF1D07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KPI4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14220-D99C-4DB1-9CED-455FB263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95967-14E3-4A8F-A15F-A94394E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56DDB4-673C-49D1-9828-524476F139E6}"/>
              </a:ext>
            </a:extLst>
          </p:cNvPr>
          <p:cNvSpPr txBox="1">
            <a:spLocks/>
          </p:cNvSpPr>
          <p:nvPr/>
        </p:nvSpPr>
        <p:spPr>
          <a:xfrm>
            <a:off x="758824" y="89262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Modifiability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CD073C-1968-4822-9A33-091D96BB695F}"/>
              </a:ext>
            </a:extLst>
          </p:cNvPr>
          <p:cNvSpPr txBox="1">
            <a:spLocks/>
          </p:cNvSpPr>
          <p:nvPr/>
        </p:nvSpPr>
        <p:spPr>
          <a:xfrm>
            <a:off x="3357081" y="1409777"/>
            <a:ext cx="174565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ThingsBoard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3949C0-4C78-402E-B08F-CA2D1511BBAC}"/>
              </a:ext>
            </a:extLst>
          </p:cNvPr>
          <p:cNvSpPr txBox="1">
            <a:spLocks/>
          </p:cNvSpPr>
          <p:nvPr/>
        </p:nvSpPr>
        <p:spPr>
          <a:xfrm>
            <a:off x="758824" y="139807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TwinOps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C3B8F04-E4E7-4618-A695-1B3F519DF231}"/>
              </a:ext>
            </a:extLst>
          </p:cNvPr>
          <p:cNvSpPr txBox="1">
            <a:spLocks/>
          </p:cNvSpPr>
          <p:nvPr/>
        </p:nvSpPr>
        <p:spPr>
          <a:xfrm>
            <a:off x="6485390" y="1398070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Ptolemy II</a:t>
            </a:r>
          </a:p>
          <a:p>
            <a:endParaRPr lang="en-US" dirty="0"/>
          </a:p>
        </p:txBody>
      </p:sp>
      <p:pic>
        <p:nvPicPr>
          <p:cNvPr id="19" name="Picture 2" descr="OMEdit – OpenModelica Connection Editor — OpenModelica User's Guide  v1.13.0-dev.beta1 documentation">
            <a:extLst>
              <a:ext uri="{FF2B5EF4-FFF2-40B4-BE49-F238E27FC236}">
                <a16:creationId xmlns:a16="http://schemas.microsoft.com/office/drawing/2014/main" id="{5CF5796B-23E0-4CFB-83CE-D02854051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4" y="1742674"/>
            <a:ext cx="933856" cy="6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4 ways to speed up your Github Action workflows | by Jcdan | Medium">
            <a:extLst>
              <a:ext uri="{FF2B5EF4-FFF2-40B4-BE49-F238E27FC236}">
                <a16:creationId xmlns:a16="http://schemas.microsoft.com/office/drawing/2014/main" id="{3F01FF3F-193E-4AEF-91B6-6A625D195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4" y="2515750"/>
            <a:ext cx="866684" cy="84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ome - Docker">
            <a:extLst>
              <a:ext uri="{FF2B5EF4-FFF2-40B4-BE49-F238E27FC236}">
                <a16:creationId xmlns:a16="http://schemas.microsoft.com/office/drawing/2014/main" id="{CE986450-0153-4394-A990-48C6CA23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2" y="3452589"/>
            <a:ext cx="798290" cy="79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1D6B94-EFC1-43CD-AADD-4DE869829697}"/>
              </a:ext>
            </a:extLst>
          </p:cNvPr>
          <p:cNvSpPr txBox="1">
            <a:spLocks/>
          </p:cNvSpPr>
          <p:nvPr/>
        </p:nvSpPr>
        <p:spPr>
          <a:xfrm>
            <a:off x="1771378" y="1923700"/>
            <a:ext cx="768626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SSP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2F691F2-A108-4AA0-8D7D-8D0D0C2FBD2F}"/>
              </a:ext>
            </a:extLst>
          </p:cNvPr>
          <p:cNvSpPr txBox="1">
            <a:spLocks/>
          </p:cNvSpPr>
          <p:nvPr/>
        </p:nvSpPr>
        <p:spPr>
          <a:xfrm>
            <a:off x="1693056" y="2746671"/>
            <a:ext cx="768626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YAML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D46C91-E17E-49C6-8CF4-1933C5A935FA}"/>
              </a:ext>
            </a:extLst>
          </p:cNvPr>
          <p:cNvSpPr txBox="1">
            <a:spLocks/>
          </p:cNvSpPr>
          <p:nvPr/>
        </p:nvSpPr>
        <p:spPr>
          <a:xfrm>
            <a:off x="1692680" y="3741944"/>
            <a:ext cx="133075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0B050"/>
                </a:solidFill>
              </a:rPr>
              <a:t>Dockerfile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1" name="Graphic 10" descr="Link with solid fill">
            <a:extLst>
              <a:ext uri="{FF2B5EF4-FFF2-40B4-BE49-F238E27FC236}">
                <a16:creationId xmlns:a16="http://schemas.microsoft.com/office/drawing/2014/main" id="{1FCD1374-B3A4-4DDC-9C85-A887941AE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5020" y="2424799"/>
            <a:ext cx="576000" cy="5760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FA5806F-6CCF-4E75-AE4C-F6E69EE8516C}"/>
              </a:ext>
            </a:extLst>
          </p:cNvPr>
          <p:cNvSpPr txBox="1">
            <a:spLocks/>
          </p:cNvSpPr>
          <p:nvPr/>
        </p:nvSpPr>
        <p:spPr>
          <a:xfrm>
            <a:off x="3876028" y="2540497"/>
            <a:ext cx="1225190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Rule chains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0074502-4B1C-48D2-8E0B-24915DD8BA2A}"/>
              </a:ext>
            </a:extLst>
          </p:cNvPr>
          <p:cNvSpPr txBox="1">
            <a:spLocks/>
          </p:cNvSpPr>
          <p:nvPr/>
        </p:nvSpPr>
        <p:spPr>
          <a:xfrm>
            <a:off x="5101218" y="2557343"/>
            <a:ext cx="768626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XML</a:t>
            </a:r>
          </a:p>
        </p:txBody>
      </p:sp>
      <p:pic>
        <p:nvPicPr>
          <p:cNvPr id="13" name="Graphic 12" descr="Gauge with solid fill">
            <a:extLst>
              <a:ext uri="{FF2B5EF4-FFF2-40B4-BE49-F238E27FC236}">
                <a16:creationId xmlns:a16="http://schemas.microsoft.com/office/drawing/2014/main" id="{093C11B1-686F-4D43-90B5-E3F9918AC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0028" y="3023480"/>
            <a:ext cx="576000" cy="576000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298332B-8D57-4BD9-930C-1AB4644E1E26}"/>
              </a:ext>
            </a:extLst>
          </p:cNvPr>
          <p:cNvSpPr txBox="1">
            <a:spLocks/>
          </p:cNvSpPr>
          <p:nvPr/>
        </p:nvSpPr>
        <p:spPr>
          <a:xfrm>
            <a:off x="3947333" y="3139177"/>
            <a:ext cx="1225190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Dashboard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F93DDA-ACF5-4A20-9791-677AD56045D7}"/>
              </a:ext>
            </a:extLst>
          </p:cNvPr>
          <p:cNvSpPr txBox="1">
            <a:spLocks/>
          </p:cNvSpPr>
          <p:nvPr/>
        </p:nvSpPr>
        <p:spPr>
          <a:xfrm>
            <a:off x="5172523" y="3142485"/>
            <a:ext cx="768626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XML</a:t>
            </a:r>
          </a:p>
        </p:txBody>
      </p:sp>
      <p:pic>
        <p:nvPicPr>
          <p:cNvPr id="15" name="Graphic 14" descr="Continuous Improvement with solid fill">
            <a:extLst>
              <a:ext uri="{FF2B5EF4-FFF2-40B4-BE49-F238E27FC236}">
                <a16:creationId xmlns:a16="http://schemas.microsoft.com/office/drawing/2014/main" id="{D74D3030-6270-430B-B5B2-6DF880259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8707" y="1697509"/>
            <a:ext cx="768626" cy="768626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FB1A714-53DD-4B97-9FCE-C0EFD9066591}"/>
              </a:ext>
            </a:extLst>
          </p:cNvPr>
          <p:cNvSpPr txBox="1">
            <a:spLocks/>
          </p:cNvSpPr>
          <p:nvPr/>
        </p:nvSpPr>
        <p:spPr>
          <a:xfrm>
            <a:off x="3947333" y="1964733"/>
            <a:ext cx="1225190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Entities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5B44253-FA32-43D5-9990-18883DDA516C}"/>
              </a:ext>
            </a:extLst>
          </p:cNvPr>
          <p:cNvSpPr txBox="1">
            <a:spLocks/>
          </p:cNvSpPr>
          <p:nvPr/>
        </p:nvSpPr>
        <p:spPr>
          <a:xfrm>
            <a:off x="4788210" y="1994327"/>
            <a:ext cx="768626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CSV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CD86780-8A15-4DE8-861C-627AEFF33E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5390" y="1845725"/>
            <a:ext cx="1368710" cy="1790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50F9512-B0C0-4958-9CFB-1F9EBB13BBA4}"/>
              </a:ext>
            </a:extLst>
          </p:cNvPr>
          <p:cNvSpPr txBox="1">
            <a:spLocks/>
          </p:cNvSpPr>
          <p:nvPr/>
        </p:nvSpPr>
        <p:spPr>
          <a:xfrm>
            <a:off x="7982922" y="2568743"/>
            <a:ext cx="768626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330568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22" grpId="0"/>
      <p:bldP spid="24" grpId="0"/>
      <p:bldP spid="25" grpId="0"/>
      <p:bldP spid="29" grpId="0"/>
      <p:bldP spid="32" grpId="0"/>
      <p:bldP spid="33" grpId="0"/>
      <p:bldP spid="34" grpId="0"/>
      <p:bldP spid="38" grpId="0"/>
      <p:bldP spid="40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56F2-96C1-45A3-938D-8C1D9184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KPI1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ADE877-3885-4985-9C82-0E38521DB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229" y="1306513"/>
            <a:ext cx="4171692" cy="29225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0D242-92DB-4EDA-8F3F-67AF08A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E114B-0A2F-4CD5-98C7-A95C44AF0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28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9127AD-65DD-4BD3-9B00-1850B5DFCEEF}"/>
              </a:ext>
            </a:extLst>
          </p:cNvPr>
          <p:cNvSpPr txBox="1">
            <a:spLocks/>
          </p:cNvSpPr>
          <p:nvPr/>
        </p:nvSpPr>
        <p:spPr>
          <a:xfrm>
            <a:off x="758824" y="89262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400218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AF66-15AE-459C-9DA9-BB18F244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KPI2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899B6-AB95-44DD-86F9-4004E0D1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3651B-EDB5-4853-9D29-FA695EF9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7B53ED-003D-4ED7-A0D8-1E54D5C622AC}"/>
              </a:ext>
            </a:extLst>
          </p:cNvPr>
          <p:cNvSpPr txBox="1">
            <a:spLocks/>
          </p:cNvSpPr>
          <p:nvPr/>
        </p:nvSpPr>
        <p:spPr>
          <a:xfrm>
            <a:off x="758824" y="89262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Traceability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F5EB57-7100-46FC-9394-A38368439F15}"/>
              </a:ext>
            </a:extLst>
          </p:cNvPr>
          <p:cNvSpPr txBox="1">
            <a:spLocks/>
          </p:cNvSpPr>
          <p:nvPr/>
        </p:nvSpPr>
        <p:spPr>
          <a:xfrm>
            <a:off x="3152393" y="1438833"/>
            <a:ext cx="174565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ThingsBoard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86BD84-7159-487E-A7A2-EA36FA93F00C}"/>
              </a:ext>
            </a:extLst>
          </p:cNvPr>
          <p:cNvSpPr txBox="1">
            <a:spLocks/>
          </p:cNvSpPr>
          <p:nvPr/>
        </p:nvSpPr>
        <p:spPr>
          <a:xfrm>
            <a:off x="758824" y="139807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TwinOps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79DF44-8935-451A-BA04-9C095E7841D7}"/>
              </a:ext>
            </a:extLst>
          </p:cNvPr>
          <p:cNvSpPr txBox="1">
            <a:spLocks/>
          </p:cNvSpPr>
          <p:nvPr/>
        </p:nvSpPr>
        <p:spPr>
          <a:xfrm>
            <a:off x="6485390" y="1398070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Ptolemy II</a:t>
            </a:r>
          </a:p>
          <a:p>
            <a:endParaRPr lang="en-US" dirty="0"/>
          </a:p>
        </p:txBody>
      </p:sp>
      <p:pic>
        <p:nvPicPr>
          <p:cNvPr id="10" name="Picture 2" descr="OMEdit – OpenModelica Connection Editor — OpenModelica User's Guide  v1.13.0-dev.beta1 documentation">
            <a:extLst>
              <a:ext uri="{FF2B5EF4-FFF2-40B4-BE49-F238E27FC236}">
                <a16:creationId xmlns:a16="http://schemas.microsoft.com/office/drawing/2014/main" id="{259BDA36-6580-4714-9F3B-7634681CB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4" y="1742674"/>
            <a:ext cx="933856" cy="6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4 ways to speed up your Github Action workflows | by Jcdan | Medium">
            <a:extLst>
              <a:ext uri="{FF2B5EF4-FFF2-40B4-BE49-F238E27FC236}">
                <a16:creationId xmlns:a16="http://schemas.microsoft.com/office/drawing/2014/main" id="{7C318B8B-8E73-4E3F-9857-A412F3546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02" y="2521547"/>
            <a:ext cx="866684" cy="84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ome - Docker">
            <a:extLst>
              <a:ext uri="{FF2B5EF4-FFF2-40B4-BE49-F238E27FC236}">
                <a16:creationId xmlns:a16="http://schemas.microsoft.com/office/drawing/2014/main" id="{6D4E61FD-2E3F-4AAB-88D8-32CEAEE6F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60" y="3500944"/>
            <a:ext cx="798290" cy="79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Link with solid fill">
            <a:extLst>
              <a:ext uri="{FF2B5EF4-FFF2-40B4-BE49-F238E27FC236}">
                <a16:creationId xmlns:a16="http://schemas.microsoft.com/office/drawing/2014/main" id="{FDCF0256-091F-4EEC-B738-93CB743DB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074" y="2495191"/>
            <a:ext cx="576000" cy="576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24807BC-1600-4CE5-BB89-559B9D5ACDF5}"/>
              </a:ext>
            </a:extLst>
          </p:cNvPr>
          <p:cNvSpPr txBox="1">
            <a:spLocks/>
          </p:cNvSpPr>
          <p:nvPr/>
        </p:nvSpPr>
        <p:spPr>
          <a:xfrm>
            <a:off x="4056082" y="2610889"/>
            <a:ext cx="1225190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Rule chains</a:t>
            </a:r>
          </a:p>
        </p:txBody>
      </p:sp>
      <p:pic>
        <p:nvPicPr>
          <p:cNvPr id="19" name="Graphic 18" descr="Gauge with solid fill">
            <a:extLst>
              <a:ext uri="{FF2B5EF4-FFF2-40B4-BE49-F238E27FC236}">
                <a16:creationId xmlns:a16="http://schemas.microsoft.com/office/drawing/2014/main" id="{C00F6A76-CE12-4291-881C-88F277ECB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1372" y="3072643"/>
            <a:ext cx="576000" cy="576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04A9269-B249-4F50-B2BB-1CB622C28F84}"/>
              </a:ext>
            </a:extLst>
          </p:cNvPr>
          <p:cNvSpPr txBox="1">
            <a:spLocks/>
          </p:cNvSpPr>
          <p:nvPr/>
        </p:nvSpPr>
        <p:spPr>
          <a:xfrm>
            <a:off x="4668677" y="3188340"/>
            <a:ext cx="1225190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Dashboard</a:t>
            </a:r>
          </a:p>
        </p:txBody>
      </p:sp>
      <p:pic>
        <p:nvPicPr>
          <p:cNvPr id="22" name="Graphic 21" descr="Continuous Improvement with solid fill">
            <a:extLst>
              <a:ext uri="{FF2B5EF4-FFF2-40B4-BE49-F238E27FC236}">
                <a16:creationId xmlns:a16="http://schemas.microsoft.com/office/drawing/2014/main" id="{3B53EE45-32EF-465D-9023-FD2F962266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4019" y="1726565"/>
            <a:ext cx="768626" cy="76862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E319F78-32D4-4542-ACF0-6C86C642EAD9}"/>
              </a:ext>
            </a:extLst>
          </p:cNvPr>
          <p:cNvSpPr txBox="1">
            <a:spLocks/>
          </p:cNvSpPr>
          <p:nvPr/>
        </p:nvSpPr>
        <p:spPr>
          <a:xfrm>
            <a:off x="3742645" y="1993789"/>
            <a:ext cx="1225190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Entities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8B0553-869D-4884-99CE-F81AECE60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3555" y="2234986"/>
            <a:ext cx="2429076" cy="1313626"/>
          </a:xfrm>
          <a:prstGeom prst="rect">
            <a:avLst/>
          </a:prstGeom>
        </p:spPr>
      </p:pic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A1AE7E7D-2DE8-4FFC-9521-5BF144E76288}"/>
              </a:ext>
            </a:extLst>
          </p:cNvPr>
          <p:cNvSpPr/>
          <p:nvPr/>
        </p:nvSpPr>
        <p:spPr>
          <a:xfrm rot="16200000">
            <a:off x="1699973" y="2088766"/>
            <a:ext cx="411975" cy="248415"/>
          </a:xfrm>
          <a:prstGeom prst="bent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77B475CD-EC22-491D-9BC9-033E914FE454}"/>
              </a:ext>
            </a:extLst>
          </p:cNvPr>
          <p:cNvSpPr/>
          <p:nvPr/>
        </p:nvSpPr>
        <p:spPr>
          <a:xfrm rot="16200000">
            <a:off x="2215701" y="2998560"/>
            <a:ext cx="411975" cy="248415"/>
          </a:xfrm>
          <a:prstGeom prst="bent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4" name="Arrow: Bent-Up 33">
            <a:extLst>
              <a:ext uri="{FF2B5EF4-FFF2-40B4-BE49-F238E27FC236}">
                <a16:creationId xmlns:a16="http://schemas.microsoft.com/office/drawing/2014/main" id="{FF1D4089-43DA-44DD-BE26-AC069DFE37DF}"/>
              </a:ext>
            </a:extLst>
          </p:cNvPr>
          <p:cNvSpPr/>
          <p:nvPr/>
        </p:nvSpPr>
        <p:spPr>
          <a:xfrm rot="16200000">
            <a:off x="4551281" y="2144446"/>
            <a:ext cx="411975" cy="248415"/>
          </a:xfrm>
          <a:prstGeom prst="bent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74940B60-F0CE-4103-BAC2-4A0B865981C4}"/>
              </a:ext>
            </a:extLst>
          </p:cNvPr>
          <p:cNvSpPr/>
          <p:nvPr/>
        </p:nvSpPr>
        <p:spPr>
          <a:xfrm rot="16200000">
            <a:off x="5184336" y="2813478"/>
            <a:ext cx="411975" cy="248415"/>
          </a:xfrm>
          <a:prstGeom prst="bent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51405AEB-F137-479D-A067-12115FECEF8E}"/>
              </a:ext>
            </a:extLst>
          </p:cNvPr>
          <p:cNvSpPr/>
          <p:nvPr/>
        </p:nvSpPr>
        <p:spPr>
          <a:xfrm rot="16200000">
            <a:off x="7364829" y="2561603"/>
            <a:ext cx="411975" cy="248415"/>
          </a:xfrm>
          <a:prstGeom prst="bent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Sad face outline with solid fill">
            <a:extLst>
              <a:ext uri="{FF2B5EF4-FFF2-40B4-BE49-F238E27FC236}">
                <a16:creationId xmlns:a16="http://schemas.microsoft.com/office/drawing/2014/main" id="{BD4C91AD-38A0-4F86-894A-691ABC847C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2089855" y="2076830"/>
            <a:ext cx="311411" cy="311411"/>
          </a:xfrm>
          <a:prstGeom prst="rect">
            <a:avLst/>
          </a:prstGeom>
        </p:spPr>
      </p:pic>
      <p:pic>
        <p:nvPicPr>
          <p:cNvPr id="39" name="Graphic 38" descr="Sad face outline with solid fill">
            <a:extLst>
              <a:ext uri="{FF2B5EF4-FFF2-40B4-BE49-F238E27FC236}">
                <a16:creationId xmlns:a16="http://schemas.microsoft.com/office/drawing/2014/main" id="{5D3A3765-2E24-4936-A131-17906BDA3B3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2593042" y="2986747"/>
            <a:ext cx="311411" cy="311411"/>
          </a:xfrm>
          <a:prstGeom prst="rect">
            <a:avLst/>
          </a:prstGeom>
        </p:spPr>
      </p:pic>
      <p:pic>
        <p:nvPicPr>
          <p:cNvPr id="41" name="Graphic 40" descr="Smiling face outline with solid fill">
            <a:extLst>
              <a:ext uri="{FF2B5EF4-FFF2-40B4-BE49-F238E27FC236}">
                <a16:creationId xmlns:a16="http://schemas.microsoft.com/office/drawing/2014/main" id="{5C45F7EB-2F40-4464-8147-43A437A0F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3222" y="2806960"/>
            <a:ext cx="311412" cy="311412"/>
          </a:xfrm>
          <a:prstGeom prst="rect">
            <a:avLst/>
          </a:prstGeom>
        </p:spPr>
      </p:pic>
      <p:pic>
        <p:nvPicPr>
          <p:cNvPr id="42" name="Graphic 41" descr="Smiling face outline with solid fill">
            <a:extLst>
              <a:ext uri="{FF2B5EF4-FFF2-40B4-BE49-F238E27FC236}">
                <a16:creationId xmlns:a16="http://schemas.microsoft.com/office/drawing/2014/main" id="{976E8710-373E-4547-BD6E-9C32ABF8E8F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1448" y="2134998"/>
            <a:ext cx="311412" cy="311412"/>
          </a:xfrm>
          <a:prstGeom prst="rect">
            <a:avLst/>
          </a:prstGeom>
        </p:spPr>
      </p:pic>
      <p:pic>
        <p:nvPicPr>
          <p:cNvPr id="43" name="Graphic 42" descr="Smiling face outline with solid fill">
            <a:extLst>
              <a:ext uri="{FF2B5EF4-FFF2-40B4-BE49-F238E27FC236}">
                <a16:creationId xmlns:a16="http://schemas.microsoft.com/office/drawing/2014/main" id="{B6D213BB-E6B9-4AC1-893E-72835B67F0C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77485" y="2425961"/>
            <a:ext cx="311412" cy="3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/>
      <p:bldP spid="20" grpId="0"/>
      <p:bldP spid="23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44CB-EAF9-4037-84E8-285CF964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2302231"/>
            <a:ext cx="7556500" cy="5390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CF768-5D15-4592-8B1A-F10119AB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FAD28-C021-4029-AAF2-3435AD88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21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43FC-4826-4280-9216-659AFECE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3863C-D75A-4391-953C-CAFAF0ADE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974361"/>
            <a:ext cx="7556501" cy="35903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/>
              <a:t>What are the key ingredients for integration and orchestration of models in different services for a microbrewery DT?</a:t>
            </a:r>
            <a:r>
              <a:rPr lang="en-US" sz="1600" i="1" dirty="0"/>
              <a:t> </a:t>
            </a:r>
          </a:p>
          <a:p>
            <a:r>
              <a:rPr lang="en-US" sz="1600" dirty="0"/>
              <a:t>	</a:t>
            </a:r>
            <a:r>
              <a:rPr lang="en-US" dirty="0"/>
              <a:t>Multi-stage ⇒ modularity and configurability </a:t>
            </a:r>
          </a:p>
          <a:p>
            <a:r>
              <a:rPr lang="en-US" dirty="0"/>
              <a:t>	Monolithic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⇒ </a:t>
            </a:r>
            <a:r>
              <a:rPr lang="en-US" dirty="0">
                <a:solidFill>
                  <a:srgbClr val="202124"/>
                </a:solidFill>
              </a:rPr>
              <a:t>traceability  </a:t>
            </a:r>
          </a:p>
          <a:p>
            <a:pPr lvl="2" indent="0">
              <a:buNone/>
            </a:pPr>
            <a:endParaRPr lang="en-US" b="0" i="0" dirty="0">
              <a:solidFill>
                <a:srgbClr val="20212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202124"/>
                </a:solidFill>
              </a:rPr>
              <a:t>How can these ingredients be generalized to benefit other application domains?</a:t>
            </a:r>
            <a:endParaRPr lang="en-US" sz="1600" i="1" dirty="0">
              <a:solidFill>
                <a:srgbClr val="202124"/>
              </a:solidFill>
            </a:endParaRPr>
          </a:p>
          <a:p>
            <a:r>
              <a:rPr lang="en-US" sz="1400" b="1" dirty="0">
                <a:solidFill>
                  <a:srgbClr val="202124"/>
                </a:solidFill>
              </a:rPr>
              <a:t>	</a:t>
            </a:r>
            <a:r>
              <a:rPr lang="en-US" b="1" dirty="0">
                <a:solidFill>
                  <a:srgbClr val="202124"/>
                </a:solidFill>
              </a:rPr>
              <a:t>MDSE</a:t>
            </a:r>
            <a:r>
              <a:rPr lang="en-US" dirty="0">
                <a:solidFill>
                  <a:srgbClr val="202124"/>
                </a:solidFill>
              </a:rPr>
              <a:t> and </a:t>
            </a:r>
            <a:r>
              <a:rPr lang="en-US" b="1" dirty="0">
                <a:solidFill>
                  <a:srgbClr val="202124"/>
                </a:solidFill>
              </a:rPr>
              <a:t>5D model </a:t>
            </a:r>
            <a:r>
              <a:rPr lang="en-US" dirty="0">
                <a:solidFill>
                  <a:srgbClr val="202124"/>
                </a:solidFill>
              </a:rPr>
              <a:t>enable frameworks to </a:t>
            </a:r>
            <a:r>
              <a:rPr lang="en-US" b="1" dirty="0">
                <a:solidFill>
                  <a:srgbClr val="202124"/>
                </a:solidFill>
              </a:rPr>
              <a:t>replicate good patterns</a:t>
            </a:r>
            <a:r>
              <a:rPr lang="en-US" dirty="0">
                <a:solidFill>
                  <a:srgbClr val="202124"/>
                </a:solidFill>
              </a:rPr>
              <a:t> 	in other application domains.</a:t>
            </a:r>
          </a:p>
          <a:p>
            <a:pPr lvl="2" indent="0">
              <a:buNone/>
            </a:pPr>
            <a:endParaRPr lang="en-US" dirty="0">
              <a:solidFill>
                <a:srgbClr val="20212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202124"/>
                </a:solidFill>
              </a:rPr>
              <a:t>In what circumstances do the selected frameworks best fit these ingredients?</a:t>
            </a:r>
            <a:endParaRPr lang="en-US" dirty="0">
              <a:solidFill>
                <a:srgbClr val="202124"/>
              </a:solidFill>
            </a:endParaRPr>
          </a:p>
          <a:p>
            <a:r>
              <a:rPr lang="en-US" dirty="0">
                <a:solidFill>
                  <a:srgbClr val="202124"/>
                </a:solidFill>
              </a:rPr>
              <a:t>	Automation important?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⇒ </a:t>
            </a:r>
            <a:r>
              <a:rPr lang="en-US" b="0" i="0" dirty="0" err="1">
                <a:solidFill>
                  <a:srgbClr val="202124"/>
                </a:solidFill>
                <a:effectLst/>
              </a:rPr>
              <a:t>TwinOps</a:t>
            </a:r>
            <a:endParaRPr lang="en-US" dirty="0">
              <a:solidFill>
                <a:srgbClr val="202124"/>
              </a:solidFill>
            </a:endParaRPr>
          </a:p>
          <a:p>
            <a:r>
              <a:rPr lang="en-US" dirty="0">
                <a:solidFill>
                  <a:srgbClr val="202124"/>
                </a:solidFill>
              </a:rPr>
              <a:t>	Remote connectivity important?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⇒ </a:t>
            </a:r>
            <a:r>
              <a:rPr lang="en-US" b="0" i="0" dirty="0" err="1">
                <a:solidFill>
                  <a:srgbClr val="202124"/>
                </a:solidFill>
                <a:effectLst/>
              </a:rPr>
              <a:t>ThingsBoard</a:t>
            </a:r>
            <a:endParaRPr lang="en-US" dirty="0">
              <a:solidFill>
                <a:srgbClr val="202124"/>
              </a:solidFill>
            </a:endParaRPr>
          </a:p>
          <a:p>
            <a:r>
              <a:rPr lang="en-US" dirty="0">
                <a:solidFill>
                  <a:srgbClr val="202124"/>
                </a:solidFill>
              </a:rPr>
              <a:t>	Speed important?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⇒ Ptolemy II</a:t>
            </a:r>
          </a:p>
          <a:p>
            <a:pPr lvl="2" indent="0">
              <a:buNone/>
            </a:pPr>
            <a:endParaRPr lang="en-US" dirty="0">
              <a:solidFill>
                <a:srgbClr val="202124"/>
              </a:solidFill>
            </a:endParaRPr>
          </a:p>
          <a:p>
            <a:pPr lvl="2" indent="0">
              <a:buNone/>
            </a:pPr>
            <a:endParaRPr lang="en-US" dirty="0">
              <a:solidFill>
                <a:srgbClr val="20212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</a:endParaRP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277A6-BE43-49EB-A425-ED6D697D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62486-6A32-4B40-AC9F-3A4093F0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66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9765" y="2302231"/>
            <a:ext cx="7556500" cy="539038"/>
          </a:xfrm>
        </p:spPr>
        <p:txBody>
          <a:bodyPr/>
          <a:lstStyle/>
          <a:p>
            <a:r>
              <a:rPr lang="en-GB" dirty="0"/>
              <a:t>Q &amp; A 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Q &amp; A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34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17E0-2089-4D39-B56E-AE5522DE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382A6-E605-4D27-BB64-76055555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83390"/>
            <a:ext cx="7042149" cy="576000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45476-6BDD-4526-AF68-EC504553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</a:t>
            </a:fld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BA78FB-4D9C-4F19-90F0-36904764F23D}"/>
              </a:ext>
            </a:extLst>
          </p:cNvPr>
          <p:cNvSpPr/>
          <p:nvPr/>
        </p:nvSpPr>
        <p:spPr>
          <a:xfrm>
            <a:off x="1104610" y="1325344"/>
            <a:ext cx="1413933" cy="2647129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plant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E221D7-42F0-4496-8592-54F41E81959D}"/>
              </a:ext>
            </a:extLst>
          </p:cNvPr>
          <p:cNvSpPr/>
          <p:nvPr/>
        </p:nvSpPr>
        <p:spPr>
          <a:xfrm>
            <a:off x="5853300" y="2342305"/>
            <a:ext cx="1191266" cy="637678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C5F2E7F-51AB-4709-9674-5703074469E7}"/>
              </a:ext>
            </a:extLst>
          </p:cNvPr>
          <p:cNvSpPr/>
          <p:nvPr/>
        </p:nvSpPr>
        <p:spPr>
          <a:xfrm>
            <a:off x="3966933" y="2084975"/>
            <a:ext cx="1226616" cy="393186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AD0E0B73-59D6-4458-8EE9-84A618D90FC0}"/>
              </a:ext>
            </a:extLst>
          </p:cNvPr>
          <p:cNvSpPr/>
          <p:nvPr/>
        </p:nvSpPr>
        <p:spPr>
          <a:xfrm>
            <a:off x="3636512" y="3348536"/>
            <a:ext cx="1774824" cy="369332"/>
          </a:xfrm>
          <a:prstGeom prst="lef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control/adjust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ED5ADDC-8C61-43E0-8432-8A5C064224AD}"/>
              </a:ext>
            </a:extLst>
          </p:cNvPr>
          <p:cNvSpPr/>
          <p:nvPr/>
        </p:nvSpPr>
        <p:spPr>
          <a:xfrm>
            <a:off x="5337486" y="1811164"/>
            <a:ext cx="2189684" cy="1419215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C5ED25-88B2-48D7-93B7-F195B1ECAC8F}"/>
              </a:ext>
            </a:extLst>
          </p:cNvPr>
          <p:cNvSpPr txBox="1"/>
          <p:nvPr/>
        </p:nvSpPr>
        <p:spPr>
          <a:xfrm>
            <a:off x="5676153" y="193524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Digital model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45E54E8-5598-4A2F-98A9-A6A5E99B7988}"/>
              </a:ext>
            </a:extLst>
          </p:cNvPr>
          <p:cNvSpPr/>
          <p:nvPr/>
        </p:nvSpPr>
        <p:spPr>
          <a:xfrm>
            <a:off x="3535089" y="1382881"/>
            <a:ext cx="4610425" cy="203487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08322B-FE7B-491F-896C-C8328FA14A41}"/>
              </a:ext>
            </a:extLst>
          </p:cNvPr>
          <p:cNvSpPr txBox="1"/>
          <p:nvPr/>
        </p:nvSpPr>
        <p:spPr>
          <a:xfrm>
            <a:off x="4886219" y="141282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Digital shadow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8CC71D-A1BD-4ADF-AD34-CF2FF42D7D59}"/>
              </a:ext>
            </a:extLst>
          </p:cNvPr>
          <p:cNvSpPr/>
          <p:nvPr/>
        </p:nvSpPr>
        <p:spPr>
          <a:xfrm>
            <a:off x="3057993" y="1018127"/>
            <a:ext cx="5327182" cy="3261565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F4C8C7-0683-409B-A798-389FF7DF48C3}"/>
              </a:ext>
            </a:extLst>
          </p:cNvPr>
          <p:cNvSpPr txBox="1"/>
          <p:nvPr/>
        </p:nvSpPr>
        <p:spPr>
          <a:xfrm>
            <a:off x="5676153" y="354890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Digital twin</a:t>
            </a:r>
          </a:p>
        </p:txBody>
      </p:sp>
    </p:spTree>
    <p:extLst>
      <p:ext uri="{BB962C8B-B14F-4D97-AF65-F5344CB8AC3E}">
        <p14:creationId xmlns:p14="http://schemas.microsoft.com/office/powerpoint/2010/main" val="11462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9" grpId="0" animBg="1"/>
      <p:bldP spid="40" grpId="0"/>
      <p:bldP spid="41" grpId="0" animBg="1"/>
      <p:bldP spid="42" grpId="0"/>
      <p:bldP spid="43" grpId="0" animBg="1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BF2A-666C-4BFF-BCA8-E4A49DB49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59BEB-89ED-494D-8C3C-1B313E9E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96CF1-730E-4392-9EC3-2CFB82E0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 dirty="0"/>
          </a:p>
        </p:txBody>
      </p:sp>
      <p:pic>
        <p:nvPicPr>
          <p:cNvPr id="1026" name="Picture 2" descr="Unity Real-Time Development Platform | 3D, 2D VR &amp; AR Engine">
            <a:extLst>
              <a:ext uri="{FF2B5EF4-FFF2-40B4-BE49-F238E27FC236}">
                <a16:creationId xmlns:a16="http://schemas.microsoft.com/office/drawing/2014/main" id="{3604ED26-7E27-49A9-838D-0A2D142BB9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8" y="1834553"/>
            <a:ext cx="1584155" cy="90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hworks MATLAB Grader">
            <a:extLst>
              <a:ext uri="{FF2B5EF4-FFF2-40B4-BE49-F238E27FC236}">
                <a16:creationId xmlns:a16="http://schemas.microsoft.com/office/drawing/2014/main" id="{EBF5F310-D650-4767-9E2D-C60AD0AD2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" y="2544907"/>
            <a:ext cx="1393312" cy="7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Py and NumPy - Full Stack Python">
            <a:extLst>
              <a:ext uri="{FF2B5EF4-FFF2-40B4-BE49-F238E27FC236}">
                <a16:creationId xmlns:a16="http://schemas.microsoft.com/office/drawing/2014/main" id="{3F790043-C9A2-4622-85A6-08AC8808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7" y="3347629"/>
            <a:ext cx="958640" cy="38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njugate Heat Transfer in U-Tube Heat Exchanger | SimScale">
            <a:extLst>
              <a:ext uri="{FF2B5EF4-FFF2-40B4-BE49-F238E27FC236}">
                <a16:creationId xmlns:a16="http://schemas.microsoft.com/office/drawing/2014/main" id="{34075702-C008-48CC-8F7A-4BDA0EF8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4" y="2833518"/>
            <a:ext cx="1960434" cy="140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 SimEvents library - MATLAB simevents">
            <a:extLst>
              <a:ext uri="{FF2B5EF4-FFF2-40B4-BE49-F238E27FC236}">
                <a16:creationId xmlns:a16="http://schemas.microsoft.com/office/drawing/2014/main" id="{628F1BDC-C59E-49D2-8656-D3B321AF2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r="661" b="11167"/>
          <a:stretch/>
        </p:blipFill>
        <p:spPr bwMode="auto">
          <a:xfrm>
            <a:off x="2672206" y="1497933"/>
            <a:ext cx="3125870" cy="12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2">
            <a:extLst>
              <a:ext uri="{FF2B5EF4-FFF2-40B4-BE49-F238E27FC236}">
                <a16:creationId xmlns:a16="http://schemas.microsoft.com/office/drawing/2014/main" id="{F55EA059-A5BD-4D37-9D7D-5AC40C7DCE7D}"/>
              </a:ext>
            </a:extLst>
          </p:cNvPr>
          <p:cNvSpPr txBox="1">
            <a:spLocks/>
          </p:cNvSpPr>
          <p:nvPr/>
        </p:nvSpPr>
        <p:spPr>
          <a:xfrm>
            <a:off x="376267" y="1530310"/>
            <a:ext cx="1892166" cy="314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Different vendors</a:t>
            </a:r>
          </a:p>
        </p:txBody>
      </p:sp>
      <p:sp>
        <p:nvSpPr>
          <p:cNvPr id="14" name="Content Placeholder 22">
            <a:extLst>
              <a:ext uri="{FF2B5EF4-FFF2-40B4-BE49-F238E27FC236}">
                <a16:creationId xmlns:a16="http://schemas.microsoft.com/office/drawing/2014/main" id="{94B9B04B-1B06-44E8-B2A3-50185B4B72AD}"/>
              </a:ext>
            </a:extLst>
          </p:cNvPr>
          <p:cNvSpPr txBox="1">
            <a:spLocks/>
          </p:cNvSpPr>
          <p:nvPr/>
        </p:nvSpPr>
        <p:spPr>
          <a:xfrm>
            <a:off x="2698752" y="1119552"/>
            <a:ext cx="2675222" cy="314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Model of computation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400DE86B-B5CA-4FA8-9A61-85C9154BE72B}"/>
              </a:ext>
            </a:extLst>
          </p:cNvPr>
          <p:cNvSpPr txBox="1">
            <a:spLocks/>
          </p:cNvSpPr>
          <p:nvPr/>
        </p:nvSpPr>
        <p:spPr>
          <a:xfrm>
            <a:off x="6279891" y="1119552"/>
            <a:ext cx="2298744" cy="1290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More differences</a:t>
            </a:r>
          </a:p>
          <a:p>
            <a:pPr lvl="2"/>
            <a:r>
              <a:rPr lang="en-US" dirty="0"/>
              <a:t>Use of units</a:t>
            </a:r>
          </a:p>
          <a:p>
            <a:pPr lvl="2"/>
            <a:r>
              <a:rPr lang="en-US" dirty="0"/>
              <a:t>Fidelities</a:t>
            </a:r>
          </a:p>
          <a:p>
            <a:pPr lvl="2"/>
            <a:r>
              <a:rPr lang="en-US" dirty="0"/>
              <a:t>Communication styles</a:t>
            </a:r>
          </a:p>
          <a:p>
            <a:pPr lvl="2"/>
            <a:r>
              <a:rPr lang="en-US" dirty="0"/>
              <a:t>...and more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FD0206-BBE7-40E8-9A0C-08C81D20FBD2}"/>
              </a:ext>
            </a:extLst>
          </p:cNvPr>
          <p:cNvSpPr/>
          <p:nvPr/>
        </p:nvSpPr>
        <p:spPr>
          <a:xfrm>
            <a:off x="241006" y="1434241"/>
            <a:ext cx="2081451" cy="2685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5BCDC6-D766-44E1-BD02-235489574215}"/>
              </a:ext>
            </a:extLst>
          </p:cNvPr>
          <p:cNvSpPr/>
          <p:nvPr/>
        </p:nvSpPr>
        <p:spPr>
          <a:xfrm>
            <a:off x="2510243" y="1029984"/>
            <a:ext cx="3475619" cy="3388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B03147-FC4E-4C4A-B4B1-231184684C34}"/>
              </a:ext>
            </a:extLst>
          </p:cNvPr>
          <p:cNvSpPr/>
          <p:nvPr/>
        </p:nvSpPr>
        <p:spPr>
          <a:xfrm>
            <a:off x="6144234" y="1065490"/>
            <a:ext cx="2570058" cy="3281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326B-A791-42CB-924F-895EDE46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E3822-1467-4E27-B888-D778CD40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6F0C4-93B7-420F-B7BC-FCBB5D78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</a:t>
            </a:fld>
            <a:endParaRPr lang="en-GB" dirty="0"/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6E012B26-DFEC-4063-A809-86E901E15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445131"/>
              </p:ext>
            </p:extLst>
          </p:nvPr>
        </p:nvGraphicFramePr>
        <p:xfrm>
          <a:off x="1363672" y="1321042"/>
          <a:ext cx="3691467" cy="2201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0" name="Group 79">
            <a:extLst>
              <a:ext uri="{FF2B5EF4-FFF2-40B4-BE49-F238E27FC236}">
                <a16:creationId xmlns:a16="http://schemas.microsoft.com/office/drawing/2014/main" id="{9D9DECA9-12DC-4D7C-A42A-9638908DA3EB}"/>
              </a:ext>
            </a:extLst>
          </p:cNvPr>
          <p:cNvGrpSpPr/>
          <p:nvPr/>
        </p:nvGrpSpPr>
        <p:grpSpPr>
          <a:xfrm>
            <a:off x="5741972" y="1057750"/>
            <a:ext cx="1455889" cy="2764762"/>
            <a:chOff x="5327160" y="809340"/>
            <a:chExt cx="1459026" cy="288481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2C39A2E-CBAC-49C5-B46D-1F20891BE182}"/>
                </a:ext>
              </a:extLst>
            </p:cNvPr>
            <p:cNvSpPr/>
            <p:nvPr/>
          </p:nvSpPr>
          <p:spPr>
            <a:xfrm>
              <a:off x="5541381" y="2647666"/>
              <a:ext cx="1030582" cy="10464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Model B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4766EA7-302E-48C4-8763-CD4D9437931D}"/>
                </a:ext>
              </a:extLst>
            </p:cNvPr>
            <p:cNvSpPr/>
            <p:nvPr/>
          </p:nvSpPr>
          <p:spPr>
            <a:xfrm>
              <a:off x="5541381" y="809340"/>
              <a:ext cx="1030582" cy="10464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Model A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57B1C01-4949-48C3-96D8-38FCFB7D8D9B}"/>
                </a:ext>
              </a:extLst>
            </p:cNvPr>
            <p:cNvGrpSpPr/>
            <p:nvPr/>
          </p:nvGrpSpPr>
          <p:grpSpPr>
            <a:xfrm>
              <a:off x="5327160" y="1659912"/>
              <a:ext cx="1459026" cy="1209447"/>
              <a:chOff x="5766233" y="2155845"/>
              <a:chExt cx="1457001" cy="1346248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457E5D6-7187-4E09-B98A-482F4485F59B}"/>
                  </a:ext>
                </a:extLst>
              </p:cNvPr>
              <p:cNvSpPr/>
              <p:nvPr/>
            </p:nvSpPr>
            <p:spPr>
              <a:xfrm>
                <a:off x="6026527" y="2542880"/>
                <a:ext cx="936413" cy="570078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interface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: Top Corners Snipped 62">
                <a:extLst>
                  <a:ext uri="{FF2B5EF4-FFF2-40B4-BE49-F238E27FC236}">
                    <a16:creationId xmlns:a16="http://schemas.microsoft.com/office/drawing/2014/main" id="{09255F0B-7C7B-445F-8982-1A652C4FA77E}"/>
                  </a:ext>
                </a:extLst>
              </p:cNvPr>
              <p:cNvSpPr/>
              <p:nvPr/>
            </p:nvSpPr>
            <p:spPr>
              <a:xfrm>
                <a:off x="5766234" y="3049602"/>
                <a:ext cx="1456998" cy="452491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encapsulation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: Top Corners Snipped 63">
                <a:extLst>
                  <a:ext uri="{FF2B5EF4-FFF2-40B4-BE49-F238E27FC236}">
                    <a16:creationId xmlns:a16="http://schemas.microsoft.com/office/drawing/2014/main" id="{0C9B7B26-96EB-4E88-890B-9E76D832DD98}"/>
                  </a:ext>
                </a:extLst>
              </p:cNvPr>
              <p:cNvSpPr/>
              <p:nvPr/>
            </p:nvSpPr>
            <p:spPr>
              <a:xfrm rot="10800000">
                <a:off x="5766233" y="2155845"/>
                <a:ext cx="1457001" cy="452491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09D99D8-113E-4C29-918C-DFF857E63F1B}"/>
              </a:ext>
            </a:extLst>
          </p:cNvPr>
          <p:cNvGrpSpPr/>
          <p:nvPr/>
        </p:nvGrpSpPr>
        <p:grpSpPr>
          <a:xfrm rot="18119765">
            <a:off x="2264330" y="2100160"/>
            <a:ext cx="584394" cy="323025"/>
            <a:chOff x="1726068" y="1560861"/>
            <a:chExt cx="253689" cy="323025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38C370D5-079E-4AA1-A7A2-3C704B3985CA}"/>
                </a:ext>
              </a:extLst>
            </p:cNvPr>
            <p:cNvSpPr/>
            <p:nvPr/>
          </p:nvSpPr>
          <p:spPr>
            <a:xfrm rot="10800000">
              <a:off x="1726068" y="1560861"/>
              <a:ext cx="253689" cy="32302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D7D31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71" name="Arrow: Right 4">
              <a:extLst>
                <a:ext uri="{FF2B5EF4-FFF2-40B4-BE49-F238E27FC236}">
                  <a16:creationId xmlns:a16="http://schemas.microsoft.com/office/drawing/2014/main" id="{EEE4C626-23D6-4B12-A17B-7E7E83F855BB}"/>
                </a:ext>
              </a:extLst>
            </p:cNvPr>
            <p:cNvSpPr txBox="1"/>
            <p:nvPr/>
          </p:nvSpPr>
          <p:spPr>
            <a:xfrm>
              <a:off x="1802175" y="1625466"/>
              <a:ext cx="177582" cy="1938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5778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79" name="Right Bracket 78">
            <a:extLst>
              <a:ext uri="{FF2B5EF4-FFF2-40B4-BE49-F238E27FC236}">
                <a16:creationId xmlns:a16="http://schemas.microsoft.com/office/drawing/2014/main" id="{78380824-41A6-48A7-8816-5005A2E7EEBF}"/>
              </a:ext>
            </a:extLst>
          </p:cNvPr>
          <p:cNvSpPr/>
          <p:nvPr/>
        </p:nvSpPr>
        <p:spPr>
          <a:xfrm rot="5400000">
            <a:off x="4592547" y="202555"/>
            <a:ext cx="211162" cy="7234397"/>
          </a:xfrm>
          <a:prstGeom prst="righ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2">
            <a:extLst>
              <a:ext uri="{FF2B5EF4-FFF2-40B4-BE49-F238E27FC236}">
                <a16:creationId xmlns:a16="http://schemas.microsoft.com/office/drawing/2014/main" id="{D58C6CBC-EEE6-40DA-ABB8-06DC6A8B3D42}"/>
              </a:ext>
            </a:extLst>
          </p:cNvPr>
          <p:cNvSpPr txBox="1">
            <a:spLocks/>
          </p:cNvSpPr>
          <p:nvPr/>
        </p:nvSpPr>
        <p:spPr>
          <a:xfrm>
            <a:off x="1080930" y="1408691"/>
            <a:ext cx="1892166" cy="314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Orchestration</a:t>
            </a:r>
            <a:endParaRPr lang="en-US" dirty="0"/>
          </a:p>
        </p:txBody>
      </p:sp>
      <p:sp>
        <p:nvSpPr>
          <p:cNvPr id="82" name="Content Placeholder 22">
            <a:extLst>
              <a:ext uri="{FF2B5EF4-FFF2-40B4-BE49-F238E27FC236}">
                <a16:creationId xmlns:a16="http://schemas.microsoft.com/office/drawing/2014/main" id="{F2E4643B-0BBB-494F-8006-0321E3DC9A22}"/>
              </a:ext>
            </a:extLst>
          </p:cNvPr>
          <p:cNvSpPr txBox="1">
            <a:spLocks/>
          </p:cNvSpPr>
          <p:nvPr/>
        </p:nvSpPr>
        <p:spPr>
          <a:xfrm>
            <a:off x="4582520" y="1408692"/>
            <a:ext cx="1892166" cy="314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Integration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3" name="Content Placeholder 22">
            <a:extLst>
              <a:ext uri="{FF2B5EF4-FFF2-40B4-BE49-F238E27FC236}">
                <a16:creationId xmlns:a16="http://schemas.microsoft.com/office/drawing/2014/main" id="{BDED19C3-33B6-4BB0-9750-AB88C2931CBB}"/>
              </a:ext>
            </a:extLst>
          </p:cNvPr>
          <p:cNvSpPr txBox="1">
            <a:spLocks/>
          </p:cNvSpPr>
          <p:nvPr/>
        </p:nvSpPr>
        <p:spPr>
          <a:xfrm>
            <a:off x="4040729" y="3996358"/>
            <a:ext cx="1892166" cy="314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Framework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9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0" grpId="0">
        <p:bldAsOne/>
      </p:bldGraphic>
      <p:bldP spid="79" grpId="0" animBg="1"/>
      <p:bldP spid="81" grpId="0"/>
      <p:bldP spid="82" grpId="0"/>
      <p:bldP spid="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326B-A791-42CB-924F-895EDE46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02609-70D6-4F3E-9AFD-E12FC4E4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key ingredients </a:t>
            </a:r>
            <a:r>
              <a:rPr lang="en-GB" dirty="0"/>
              <a:t>for integration and orchestration of models in different services for a microbrewery DT?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these ingredients be </a:t>
            </a:r>
            <a:r>
              <a:rPr lang="en-GB" b="1" dirty="0"/>
              <a:t>generalized</a:t>
            </a:r>
            <a:r>
              <a:rPr lang="en-GB" dirty="0"/>
              <a:t> to benefit other application domains?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In what </a:t>
            </a:r>
            <a:r>
              <a:rPr lang="en-GB" b="1" dirty="0"/>
              <a:t>circumstances</a:t>
            </a:r>
            <a:r>
              <a:rPr lang="en-GB" dirty="0"/>
              <a:t> do the selected frameworks best fit these ingredients?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E3822-1467-4E27-B888-D778CD40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6F0C4-93B7-420F-B7BC-FCBB5D78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499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37D1-5EB8-4BAF-A736-FD71C07C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study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A77C-7F61-4267-A5F0-D2B7CFCE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8EA7A-B0B4-47A7-9C39-C2B3257E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D10A5D-493C-4D48-A029-6373B8C694F9}"/>
              </a:ext>
            </a:extLst>
          </p:cNvPr>
          <p:cNvSpPr txBox="1">
            <a:spLocks/>
          </p:cNvSpPr>
          <p:nvPr/>
        </p:nvSpPr>
        <p:spPr>
          <a:xfrm>
            <a:off x="3464402" y="542649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Integration approach</a:t>
            </a:r>
          </a:p>
        </p:txBody>
      </p:sp>
      <p:pic>
        <p:nvPicPr>
          <p:cNvPr id="7" name="Picture 8" descr="Modelica Newsletter 2014-3 — Modelica Association">
            <a:extLst>
              <a:ext uri="{FF2B5EF4-FFF2-40B4-BE49-F238E27FC236}">
                <a16:creationId xmlns:a16="http://schemas.microsoft.com/office/drawing/2014/main" id="{59DB516B-E287-4C7D-9555-FC0CF2D2E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328" y="1631250"/>
            <a:ext cx="2787905" cy="256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2B210-0A6E-42F9-80EE-1543DDC95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67" y="1627636"/>
            <a:ext cx="3636419" cy="228343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3D4B78-6E97-4B1E-B1EA-488D3C0A7B34}"/>
              </a:ext>
            </a:extLst>
          </p:cNvPr>
          <p:cNvSpPr txBox="1">
            <a:spLocks/>
          </p:cNvSpPr>
          <p:nvPr/>
        </p:nvSpPr>
        <p:spPr>
          <a:xfrm>
            <a:off x="5468328" y="128303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FMI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358C1A-EE7C-4B3A-A5EC-95CAC93885A7}"/>
              </a:ext>
            </a:extLst>
          </p:cNvPr>
          <p:cNvSpPr txBox="1">
            <a:spLocks/>
          </p:cNvSpPr>
          <p:nvPr/>
        </p:nvSpPr>
        <p:spPr>
          <a:xfrm>
            <a:off x="887767" y="1283031"/>
            <a:ext cx="2215195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CAPE-OPEN</a:t>
            </a:r>
          </a:p>
        </p:txBody>
      </p:sp>
    </p:spTree>
    <p:extLst>
      <p:ext uri="{BB962C8B-B14F-4D97-AF65-F5344CB8AC3E}">
        <p14:creationId xmlns:p14="http://schemas.microsoft.com/office/powerpoint/2010/main" val="39350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37D1-5EB8-4BAF-A736-FD71C07C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study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A77C-7F61-4267-A5F0-D2B7CFCE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8EA7A-B0B4-47A7-9C39-C2B3257E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D10A5D-493C-4D48-A029-6373B8C694F9}"/>
              </a:ext>
            </a:extLst>
          </p:cNvPr>
          <p:cNvSpPr txBox="1">
            <a:spLocks/>
          </p:cNvSpPr>
          <p:nvPr/>
        </p:nvSpPr>
        <p:spPr>
          <a:xfrm>
            <a:off x="3478973" y="520599"/>
            <a:ext cx="2675938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Orchestration approach</a:t>
            </a:r>
          </a:p>
        </p:txBody>
      </p:sp>
      <p:pic>
        <p:nvPicPr>
          <p:cNvPr id="13" name="Picture 2" descr="Systems Modeling Language (SysML) | Enterprise Architect User Guide">
            <a:extLst>
              <a:ext uri="{FF2B5EF4-FFF2-40B4-BE49-F238E27FC236}">
                <a16:creationId xmlns:a16="http://schemas.microsoft.com/office/drawing/2014/main" id="{F7D3EE8E-9862-4F64-B9D1-8D551D30F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93" y="2760436"/>
            <a:ext cx="2810530" cy="161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55E81B-79AE-4E65-BBA8-F6C8D7E1E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622" y="976180"/>
            <a:ext cx="3026285" cy="1529071"/>
          </a:xfrm>
          <a:prstGeom prst="rect">
            <a:avLst/>
          </a:prstGeom>
        </p:spPr>
      </p:pic>
      <p:pic>
        <p:nvPicPr>
          <p:cNvPr id="15" name="Picture 4" descr="Microservices architecture on AWS - Implementing Microservices on AWS">
            <a:extLst>
              <a:ext uri="{FF2B5EF4-FFF2-40B4-BE49-F238E27FC236}">
                <a16:creationId xmlns:a16="http://schemas.microsoft.com/office/drawing/2014/main" id="{3890F5B1-C6B9-407B-83CA-2F732C118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 b="20003"/>
          <a:stretch/>
        </p:blipFill>
        <p:spPr bwMode="auto">
          <a:xfrm>
            <a:off x="5932444" y="2772290"/>
            <a:ext cx="2684639" cy="15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nior Director, Product at Copado">
            <a:extLst>
              <a:ext uri="{FF2B5EF4-FFF2-40B4-BE49-F238E27FC236}">
                <a16:creationId xmlns:a16="http://schemas.microsoft.com/office/drawing/2014/main" id="{5885EB96-4C2C-46EA-8514-F22A65030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60" y="1055978"/>
            <a:ext cx="2657084" cy="139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F005C8C-F5E2-43E2-B188-6D89C6DE2005}"/>
              </a:ext>
            </a:extLst>
          </p:cNvPr>
          <p:cNvSpPr txBox="1">
            <a:spLocks/>
          </p:cNvSpPr>
          <p:nvPr/>
        </p:nvSpPr>
        <p:spPr>
          <a:xfrm>
            <a:off x="449637" y="1583776"/>
            <a:ext cx="1053456" cy="344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DevOps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5385CE2-27FC-4DA6-A460-A7594A98F212}"/>
              </a:ext>
            </a:extLst>
          </p:cNvPr>
          <p:cNvSpPr txBox="1">
            <a:spLocks/>
          </p:cNvSpPr>
          <p:nvPr/>
        </p:nvSpPr>
        <p:spPr>
          <a:xfrm>
            <a:off x="260747" y="3228175"/>
            <a:ext cx="1242346" cy="7075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SysML</a:t>
            </a:r>
            <a:r>
              <a:rPr lang="en-US" dirty="0"/>
              <a:t>/UML</a:t>
            </a:r>
          </a:p>
          <a:p>
            <a:r>
              <a:rPr lang="en-US" dirty="0"/>
              <a:t>platform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7B33DC-8DC6-495A-B9B6-05C0A8B2D16B}"/>
              </a:ext>
            </a:extLst>
          </p:cNvPr>
          <p:cNvSpPr txBox="1">
            <a:spLocks/>
          </p:cNvSpPr>
          <p:nvPr/>
        </p:nvSpPr>
        <p:spPr>
          <a:xfrm>
            <a:off x="4464423" y="1219435"/>
            <a:ext cx="1498195" cy="1073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Actor orientated architecture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E67FD10-4D3D-4F3B-BF3B-B68B18B7C462}"/>
              </a:ext>
            </a:extLst>
          </p:cNvPr>
          <p:cNvSpPr txBox="1">
            <a:spLocks/>
          </p:cNvSpPr>
          <p:nvPr/>
        </p:nvSpPr>
        <p:spPr>
          <a:xfrm>
            <a:off x="4647433" y="3060065"/>
            <a:ext cx="1692496" cy="8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 orientated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0765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1310</TotalTime>
  <Words>743</Words>
  <Application>Microsoft Office PowerPoint</Application>
  <PresentationFormat>On-screen Show (16:9)</PresentationFormat>
  <Paragraphs>313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Kantoorthema</vt:lpstr>
      <vt:lpstr>Investigating frameworks for integration and orchestration —a case study on a microbrewery digital twin</vt:lpstr>
      <vt:lpstr>Agenda</vt:lpstr>
      <vt:lpstr>Introduction</vt:lpstr>
      <vt:lpstr>Digital twin</vt:lpstr>
      <vt:lpstr>Challenge</vt:lpstr>
      <vt:lpstr>Problem description</vt:lpstr>
      <vt:lpstr>Research questions</vt:lpstr>
      <vt:lpstr>Background study</vt:lpstr>
      <vt:lpstr>Background study</vt:lpstr>
      <vt:lpstr>Microbrewery </vt:lpstr>
      <vt:lpstr>Methodology &amp; design</vt:lpstr>
      <vt:lpstr>High-level architecture  </vt:lpstr>
      <vt:lpstr>System context </vt:lpstr>
      <vt:lpstr>Requirements and KPIs</vt:lpstr>
      <vt:lpstr>Requirements and KPIs</vt:lpstr>
      <vt:lpstr>Framework overview </vt:lpstr>
      <vt:lpstr>Implementation </vt:lpstr>
      <vt:lpstr>TwinOps</vt:lpstr>
      <vt:lpstr>ThingsBoard</vt:lpstr>
      <vt:lpstr>Ptolemy II</vt:lpstr>
      <vt:lpstr>Evaluation</vt:lpstr>
      <vt:lpstr>Limitation</vt:lpstr>
      <vt:lpstr>Comparison</vt:lpstr>
      <vt:lpstr>S1 KPI1</vt:lpstr>
      <vt:lpstr>S1 KPI2</vt:lpstr>
      <vt:lpstr>S1 KPI3</vt:lpstr>
      <vt:lpstr>S1 KPI4</vt:lpstr>
      <vt:lpstr>S2 KPI1</vt:lpstr>
      <vt:lpstr>S2 KPI2</vt:lpstr>
      <vt:lpstr>Conclusion</vt:lpstr>
      <vt:lpstr>Q &amp; A 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Lee, Ander</cp:lastModifiedBy>
  <cp:revision>60</cp:revision>
  <dcterms:created xsi:type="dcterms:W3CDTF">2019-11-27T15:26:32Z</dcterms:created>
  <dcterms:modified xsi:type="dcterms:W3CDTF">2022-10-15T07:57:00Z</dcterms:modified>
</cp:coreProperties>
</file>